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7" r:id="rId1"/>
    <p:sldMasterId id="2147483728" r:id="rId2"/>
    <p:sldMasterId id="2147483729" r:id="rId3"/>
    <p:sldMasterId id="2147483730" r:id="rId4"/>
  </p:sldMasterIdLst>
  <p:notesMasterIdLst>
    <p:notesMasterId r:id="rId6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</p:sldIdLst>
  <p:sldSz cx="12192000" cy="6858000"/>
  <p:notesSz cx="6858000" cy="9144000"/>
  <p:embeddedFontLs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Helvetica Neue"/>
      <p:regular r:id="rId68"/>
      <p:bold r:id="rId69"/>
      <p:italic r:id="rId70"/>
      <p:boldItalic r:id="rId71"/>
    </p:embeddedFont>
    <p:embeddedFont>
      <p:font typeface="Source Sans 3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9C7537-5B5F-4BDD-9052-3476BAD95C05}">
  <a:tblStyle styleId="{729C7537-5B5F-4BDD-9052-3476BAD95C0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D14F777-4349-4DB4-9DBD-39ECB81941E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D59B5C1-A62C-4BD5-900A-4640EAE03A26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5" name="Google Shape;44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9" name="Google Shape;529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f3c936d8fa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5" name="Google Shape;535;g3f3c936d8fa_0_4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Mick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0" name="Google Shape;560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Mick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f3c936d8fa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5" name="Google Shape;565;g3f3c936d8fa_0_44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Mick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f3c936d8fa_2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3f3c936d8fa_2_3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2" name="Google Shape;592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Mick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7" name="Google Shape;657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6" name="Google Shape;666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1" name="Google Shape;451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1" name="Google Shape;671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f3c936d8fa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9" name="Google Shape;709;g3f3c936d8fa_0_6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4" name="Google Shape;714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0" name="Google Shape;720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5" name="Google Shape;725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f3c936d8fa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0" name="Google Shape;730;g3f3c936d8fa_0_6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f3c936d8f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5" name="Google Shape;735;g3f3c936d8fa_0_7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f3c936d8f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2" name="Google Shape;742;g3f3c936d8fa_0_14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3f3c936d8fa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9" name="Google Shape;749;g3f3c936d8fa_0_1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f3c936d8fa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4" name="Google Shape;754;g3f3c936d8fa_0_15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Google Shape;45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f3c936d8fa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5" name="Google Shape;805;g3f3c936d8fa_0_20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3f3c936d8fa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3" name="Google Shape;853;g3f3c936d8fa_0_2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3f3c936d8fa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8" name="Google Shape;858;g3f3c936d8fa_0_25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3f3c936d8fa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7" name="Google Shape;877;g3f3c936d8fa_0_27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f3c936d8fa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5" name="Google Shape;885;g3f3c936d8fa_0_28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f3c936d8fa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7" name="Google Shape;897;g3f3c936d8fa_0_29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f3c936d8fa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6" name="Google Shape;906;g3f3c936d8fa_0_29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3f3c936d8fa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3" name="Google Shape;943;g3f3c936d8fa_0_3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f3c936d8fa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7" name="Google Shape;987;g3f3c936d8fa_0_3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3f3c936d8fa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1" name="Google Shape;1031;g3f3c936d8fa_0_4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3" name="Google Shape;46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f3c936d8fa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6" name="Google Shape;1036;g3f3c936d8fa_0_4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f3c936d8fa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5" name="Google Shape;1045;g3f3c936d8fa_0_4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3f3c936d8fa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4" name="Google Shape;1054;g3f3c936d8fa_0_6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9" name="Google Shape;1059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6" name="Google Shape;1066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3" name="Google Shape;1073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0" name="Google Shape;1080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7" name="Google Shape;1087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4" name="Google Shape;1094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1" name="Google Shape;1101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8" name="Google Shape;46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8" name="Google Shape;1108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4" name="Google Shape;1114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1" name="Google Shape;1121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8" name="Google Shape;1128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4" name="Google Shape;1134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1" name="Google Shape;1171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7" name="Google Shape;1207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3" name="Google Shape;1243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0" name="Google Shape;1280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4" name="Google Shape;50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9" name="Google Shape;50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6" name="Google Shape;516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Darren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3" name="Google Shape;52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Liam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knowledgeable">
  <p:cSld name="1 Title slide blue knowledgeab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t="6130"/>
          <a:stretch/>
        </p:blipFill>
        <p:spPr>
          <a:xfrm>
            <a:off x="3188575" y="0"/>
            <a:ext cx="9003426" cy="50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5" name="Google Shape;15;p2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 1">
  <p:cSld name="CUSTOM_1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1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_ONLY_3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094667"/>
            <a:ext cx="2671633" cy="76333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79310" y="633318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ctrTitle"/>
          </p:nvPr>
        </p:nvSpPr>
        <p:spPr>
          <a:xfrm>
            <a:off x="632200" y="432600"/>
            <a:ext cx="109275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3200"/>
              <a:buNone/>
              <a:defRPr sz="3200" b="1">
                <a:solidFill>
                  <a:srgbClr val="4D4E5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ubTitle" idx="1"/>
          </p:nvPr>
        </p:nvSpPr>
        <p:spPr>
          <a:xfrm>
            <a:off x="632200" y="1432533"/>
            <a:ext cx="81441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pic>
        <p:nvPicPr>
          <p:cNvPr id="65" name="Google Shape;6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5433" y="5728317"/>
            <a:ext cx="1234832" cy="999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Green section break 2 - Reassuring">
  <p:cSld name="CUSTOM_6_1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 title="GettyImages-1458977523.jpg"/>
          <p:cNvPicPr preferRelativeResize="0"/>
          <p:nvPr/>
        </p:nvPicPr>
        <p:blipFill rotWithShape="1">
          <a:blip r:embed="rId2">
            <a:alphaModFix/>
          </a:blip>
          <a:srcRect l="5728" r="5737"/>
          <a:stretch/>
        </p:blipFill>
        <p:spPr>
          <a:xfrm>
            <a:off x="3088600" y="0"/>
            <a:ext cx="91034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" y="0"/>
            <a:ext cx="70123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>
            <a:spLocks noGrp="1"/>
          </p:cNvSpPr>
          <p:nvPr>
            <p:ph type="ctrTitle"/>
          </p:nvPr>
        </p:nvSpPr>
        <p:spPr>
          <a:xfrm>
            <a:off x="457200" y="2473725"/>
            <a:ext cx="2982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ctrTitle" idx="2"/>
          </p:nvPr>
        </p:nvSpPr>
        <p:spPr>
          <a:xfrm>
            <a:off x="466344" y="4459725"/>
            <a:ext cx="31716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Blue heavy text">
  <p:cSld name="CUSTOM_4_2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909300" cy="461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Green heavy text 1">
  <p:cSld name="CUSTOM_4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581700" cy="461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Blue heavy text">
  <p:cSld name="CUSTOM_4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 5">
  <p:cSld name="Title Only_5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" name="Google Shape;89;p18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 1">
  <p:cSld name="Title Only_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19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 2">
  <p:cSld name="Title Only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" name="Google Shape;99;p20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0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 3">
  <p:cSld name="Title Only_3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4" name="Google Shape;104;p21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1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">
  <p:cSld name="Title 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 4">
  <p:cSld name="Title Only_4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9" name="Google Shape;109;p22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2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inspiring" type="title">
  <p:cSld name="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3" title="GettyImages-128112779.jpg"/>
          <p:cNvPicPr preferRelativeResize="0"/>
          <p:nvPr/>
        </p:nvPicPr>
        <p:blipFill rotWithShape="1">
          <a:blip r:embed="rId2">
            <a:alphaModFix/>
          </a:blip>
          <a:srcRect t="8271" b="8271"/>
          <a:stretch/>
        </p:blipFill>
        <p:spPr>
          <a:xfrm>
            <a:off x="3362425" y="0"/>
            <a:ext cx="8871552" cy="495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3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16" name="Google Shape;116;p23" title="Government Commercial Agency (stacked_black).png"/>
          <p:cNvPicPr preferRelativeResize="0"/>
          <p:nvPr/>
        </p:nvPicPr>
        <p:blipFill rotWithShape="1">
          <a:blip r:embed="rId4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3" title="Asset 1@3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3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reassuring">
  <p:cSld name="TITLE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 title="GettyImages-2241427688.jpg"/>
          <p:cNvPicPr preferRelativeResize="0"/>
          <p:nvPr/>
        </p:nvPicPr>
        <p:blipFill rotWithShape="1">
          <a:blip r:embed="rId2">
            <a:alphaModFix/>
          </a:blip>
          <a:srcRect l="-6586" t="6919" r="11" b="334"/>
          <a:stretch/>
        </p:blipFill>
        <p:spPr>
          <a:xfrm>
            <a:off x="3318025" y="0"/>
            <a:ext cx="8873974" cy="514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68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4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4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25" name="Google Shape;125;p24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knowledgeable">
  <p:cSld name="TITLE_1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/>
          <p:cNvPicPr preferRelativeResize="0"/>
          <p:nvPr/>
        </p:nvPicPr>
        <p:blipFill rotWithShape="1">
          <a:blip r:embed="rId2">
            <a:alphaModFix/>
          </a:blip>
          <a:srcRect t="6130"/>
          <a:stretch/>
        </p:blipFill>
        <p:spPr>
          <a:xfrm>
            <a:off x="3188575" y="0"/>
            <a:ext cx="9003426" cy="50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5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32" name="Google Shape;132;p25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green inspiring">
  <p:cSld name="TITLE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 rotWithShape="1">
          <a:blip r:embed="rId2">
            <a:alphaModFix/>
          </a:blip>
          <a:srcRect t="8826"/>
          <a:stretch/>
        </p:blipFill>
        <p:spPr>
          <a:xfrm>
            <a:off x="3389650" y="0"/>
            <a:ext cx="8802351" cy="535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6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6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39" name="Google Shape;139;p26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green reassuring">
  <p:cSld name="TITLE_1_1_1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7" title="GettyImages-2222838794.jpg"/>
          <p:cNvPicPr preferRelativeResize="0"/>
          <p:nvPr/>
        </p:nvPicPr>
        <p:blipFill rotWithShape="1">
          <a:blip r:embed="rId2">
            <a:alphaModFix/>
          </a:blip>
          <a:srcRect t="9343" b="9343"/>
          <a:stretch/>
        </p:blipFill>
        <p:spPr>
          <a:xfrm>
            <a:off x="3064425" y="0"/>
            <a:ext cx="9127572" cy="4946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7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7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46" name="Google Shape;146;p27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green knowledgeable">
  <p:cSld name="TITLE_1_1_1_1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8" title="GettyImages-1443668174.jpg"/>
          <p:cNvPicPr preferRelativeResize="0"/>
          <p:nvPr/>
        </p:nvPicPr>
        <p:blipFill rotWithShape="1">
          <a:blip r:embed="rId2">
            <a:alphaModFix/>
          </a:blip>
          <a:srcRect t="10077" b="10069"/>
          <a:stretch/>
        </p:blipFill>
        <p:spPr>
          <a:xfrm>
            <a:off x="2877600" y="0"/>
            <a:ext cx="9314401" cy="49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8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53" name="Google Shape;153;p28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">
  <p:cSld name="Title 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6" name="Google Shape;156;p29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9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Green edge text">
  <p:cSld name="Title 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0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" name="Google Shape;161;p30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0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lue graphic text">
  <p:cSld name="CUSTOM_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1"/>
          <p:cNvPicPr preferRelativeResize="0"/>
          <p:nvPr/>
        </p:nvPicPr>
        <p:blipFill rotWithShape="1">
          <a:blip r:embed="rId2">
            <a:alphaModFix/>
          </a:blip>
          <a:srcRect l="5213" r="65468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1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ctrTitle" idx="2"/>
          </p:nvPr>
        </p:nvSpPr>
        <p:spPr>
          <a:xfrm>
            <a:off x="3773075" y="576072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3 - Knowledgable 1">
  <p:cSld name="CUSTOM_7_1_1_1_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title="GettyImages-1443500308.jpg"/>
          <p:cNvPicPr preferRelativeResize="0"/>
          <p:nvPr/>
        </p:nvPicPr>
        <p:blipFill rotWithShape="1">
          <a:blip r:embed="rId2">
            <a:alphaModFix/>
          </a:blip>
          <a:srcRect l="3113" r="18683"/>
          <a:stretch/>
        </p:blipFill>
        <p:spPr>
          <a:xfrm>
            <a:off x="4151328" y="0"/>
            <a:ext cx="804067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Green graphic text">
  <p:cSld name="CUSTOM_2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ctrTitle" idx="2"/>
          </p:nvPr>
        </p:nvSpPr>
        <p:spPr>
          <a:xfrm>
            <a:off x="3773075" y="576072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71" name="Google Shape;171;p32"/>
          <p:cNvPicPr preferRelativeResize="0"/>
          <p:nvPr/>
        </p:nvPicPr>
        <p:blipFill rotWithShape="1">
          <a:blip r:embed="rId2">
            <a:alphaModFix/>
          </a:blip>
          <a:srcRect l="5213" r="65468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Yellow graphic text">
  <p:cSld name="CUSTOM_2_1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3"/>
          <p:cNvSpPr txBox="1">
            <a:spLocks noGrp="1"/>
          </p:cNvSpPr>
          <p:nvPr>
            <p:ph type="ctrTitle" idx="2"/>
          </p:nvPr>
        </p:nvSpPr>
        <p:spPr>
          <a:xfrm>
            <a:off x="3773075" y="576072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75" name="Google Shape;175;p33"/>
          <p:cNvPicPr preferRelativeResize="0"/>
          <p:nvPr/>
        </p:nvPicPr>
        <p:blipFill rotWithShape="1">
          <a:blip r:embed="rId2">
            <a:alphaModFix/>
          </a:blip>
          <a:srcRect l="5213" r="65468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Blue quarter text">
  <p:cSld name="CUSTOM_3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4"/>
          <p:cNvPicPr preferRelativeResize="0"/>
          <p:nvPr/>
        </p:nvPicPr>
        <p:blipFill rotWithShape="1">
          <a:blip r:embed="rId2">
            <a:alphaModFix/>
          </a:blip>
          <a:srcRect r="57620"/>
          <a:stretch/>
        </p:blipFill>
        <p:spPr>
          <a:xfrm rot="10800000">
            <a:off x="1" y="2357424"/>
            <a:ext cx="3390899" cy="450057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4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34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7704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Green quarter text">
  <p:cSld name="CUSTOM_3_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5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35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7704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83" name="Google Shape;183;p35"/>
          <p:cNvPicPr preferRelativeResize="0"/>
          <p:nvPr/>
        </p:nvPicPr>
        <p:blipFill rotWithShape="1">
          <a:blip r:embed="rId2">
            <a:alphaModFix/>
          </a:blip>
          <a:srcRect r="57620"/>
          <a:stretch/>
        </p:blipFill>
        <p:spPr>
          <a:xfrm rot="10800000">
            <a:off x="1" y="2357424"/>
            <a:ext cx="3390899" cy="450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Yellow quarter text">
  <p:cSld name="CUSTOM_3_1_1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6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36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7704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187" name="Google Shape;187;p36"/>
          <p:cNvPicPr preferRelativeResize="0"/>
          <p:nvPr/>
        </p:nvPicPr>
        <p:blipFill rotWithShape="1">
          <a:blip r:embed="rId2">
            <a:alphaModFix/>
          </a:blip>
          <a:srcRect r="57620"/>
          <a:stretch/>
        </p:blipFill>
        <p:spPr>
          <a:xfrm rot="10800000">
            <a:off x="1" y="2357424"/>
            <a:ext cx="3390899" cy="450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Green heavy text">
  <p:cSld name="CUSTOM_4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7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7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5817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37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data shapes">
  <p:cSld name="CUSTOM_5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8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38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1 Blue">
  <p:cSld name="CUSTOM_9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39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  <p:sp>
        <p:nvSpPr>
          <p:cNvPr id="198" name="Google Shape;198;p39"/>
          <p:cNvSpPr/>
          <p:nvPr/>
        </p:nvSpPr>
        <p:spPr>
          <a:xfrm>
            <a:off x="151157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9"/>
          <p:cNvSpPr/>
          <p:nvPr/>
        </p:nvSpPr>
        <p:spPr>
          <a:xfrm>
            <a:off x="4812750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B4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9"/>
          <p:cNvSpPr/>
          <p:nvPr/>
        </p:nvSpPr>
        <p:spPr>
          <a:xfrm>
            <a:off x="822162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D2E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9"/>
          <p:cNvSpPr txBox="1">
            <a:spLocks noGrp="1"/>
          </p:cNvSpPr>
          <p:nvPr>
            <p:ph type="ctrTitle" idx="3"/>
          </p:nvPr>
        </p:nvSpPr>
        <p:spPr>
          <a:xfrm>
            <a:off x="163451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39"/>
          <p:cNvSpPr txBox="1">
            <a:spLocks noGrp="1"/>
          </p:cNvSpPr>
          <p:nvPr>
            <p:ph type="ctrTitle" idx="4"/>
          </p:nvPr>
        </p:nvSpPr>
        <p:spPr>
          <a:xfrm>
            <a:off x="49280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9"/>
          <p:cNvSpPr txBox="1">
            <a:spLocks noGrp="1"/>
          </p:cNvSpPr>
          <p:nvPr>
            <p:ph type="ctrTitle" idx="5"/>
          </p:nvPr>
        </p:nvSpPr>
        <p:spPr>
          <a:xfrm>
            <a:off x="83113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2 green">
  <p:cSld name="CUSTOM_9_1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0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40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40"/>
          <p:cNvSpPr/>
          <p:nvPr/>
        </p:nvSpPr>
        <p:spPr>
          <a:xfrm>
            <a:off x="151157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0"/>
          <p:cNvSpPr/>
          <p:nvPr/>
        </p:nvSpPr>
        <p:spPr>
          <a:xfrm>
            <a:off x="4812750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D2DB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0"/>
          <p:cNvSpPr/>
          <p:nvPr/>
        </p:nvSpPr>
        <p:spPr>
          <a:xfrm>
            <a:off x="822162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E4E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0"/>
          <p:cNvSpPr txBox="1">
            <a:spLocks noGrp="1"/>
          </p:cNvSpPr>
          <p:nvPr>
            <p:ph type="ctrTitle" idx="3"/>
          </p:nvPr>
        </p:nvSpPr>
        <p:spPr>
          <a:xfrm>
            <a:off x="163451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40"/>
          <p:cNvSpPr txBox="1">
            <a:spLocks noGrp="1"/>
          </p:cNvSpPr>
          <p:nvPr>
            <p:ph type="ctrTitle" idx="4"/>
          </p:nvPr>
        </p:nvSpPr>
        <p:spPr>
          <a:xfrm>
            <a:off x="49280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ctrTitle" idx="5"/>
          </p:nvPr>
        </p:nvSpPr>
        <p:spPr>
          <a:xfrm>
            <a:off x="83113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3 Yellow">
  <p:cSld name="CUSTOM_9_1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41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41"/>
          <p:cNvSpPr/>
          <p:nvPr/>
        </p:nvSpPr>
        <p:spPr>
          <a:xfrm>
            <a:off x="151157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FFC3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41"/>
          <p:cNvSpPr/>
          <p:nvPr/>
        </p:nvSpPr>
        <p:spPr>
          <a:xfrm>
            <a:off x="4812750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FFE1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1"/>
          <p:cNvSpPr/>
          <p:nvPr/>
        </p:nvSpPr>
        <p:spPr>
          <a:xfrm>
            <a:off x="8221625" y="2593502"/>
            <a:ext cx="2458800" cy="2435700"/>
          </a:xfrm>
          <a:prstGeom prst="round1Rect">
            <a:avLst>
              <a:gd name="adj" fmla="val 50000"/>
            </a:avLst>
          </a:prstGeom>
          <a:solidFill>
            <a:srgbClr val="FFED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1"/>
          <p:cNvSpPr txBox="1">
            <a:spLocks noGrp="1"/>
          </p:cNvSpPr>
          <p:nvPr>
            <p:ph type="ctrTitle" idx="3"/>
          </p:nvPr>
        </p:nvSpPr>
        <p:spPr>
          <a:xfrm>
            <a:off x="163451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ctrTitle" idx="4"/>
          </p:nvPr>
        </p:nvSpPr>
        <p:spPr>
          <a:xfrm>
            <a:off x="49280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ctrTitle" idx="5"/>
          </p:nvPr>
        </p:nvSpPr>
        <p:spPr>
          <a:xfrm>
            <a:off x="8311367" y="3166650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Green heavy text">
  <p:cSld name="CUSTOM_4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5817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4 ">
  <p:cSld name="CUSTOM_9_1_1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2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42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225" name="Google Shape;225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7025" y="265022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7751" y="2650225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8477" y="2650225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2"/>
          <p:cNvSpPr/>
          <p:nvPr/>
        </p:nvSpPr>
        <p:spPr>
          <a:xfrm>
            <a:off x="1623625" y="3351277"/>
            <a:ext cx="2458800" cy="2435700"/>
          </a:xfrm>
          <a:prstGeom prst="round1Rect">
            <a:avLst>
              <a:gd name="adj" fmla="val 50000"/>
            </a:avLst>
          </a:prstGeom>
          <a:noFill/>
          <a:ln w="28575" cap="flat" cmpd="sng">
            <a:solidFill>
              <a:srgbClr val="699A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2"/>
          <p:cNvSpPr/>
          <p:nvPr/>
        </p:nvSpPr>
        <p:spPr>
          <a:xfrm>
            <a:off x="5037000" y="3351277"/>
            <a:ext cx="2458800" cy="2435700"/>
          </a:xfrm>
          <a:prstGeom prst="round1Rect">
            <a:avLst>
              <a:gd name="adj" fmla="val 50000"/>
            </a:avLst>
          </a:prstGeom>
          <a:noFill/>
          <a:ln w="28575" cap="flat" cmpd="sng">
            <a:solidFill>
              <a:srgbClr val="A6B8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2"/>
          <p:cNvSpPr/>
          <p:nvPr/>
        </p:nvSpPr>
        <p:spPr>
          <a:xfrm>
            <a:off x="8386175" y="3351277"/>
            <a:ext cx="2458800" cy="2435700"/>
          </a:xfrm>
          <a:prstGeom prst="round1Rect">
            <a:avLst>
              <a:gd name="adj" fmla="val 50000"/>
            </a:avLst>
          </a:prstGeom>
          <a:noFill/>
          <a:ln w="28575" cap="flat" cmpd="sng">
            <a:solidFill>
              <a:srgbClr val="FFC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2"/>
          <p:cNvSpPr txBox="1">
            <a:spLocks noGrp="1"/>
          </p:cNvSpPr>
          <p:nvPr>
            <p:ph type="ctrTitle" idx="3"/>
          </p:nvPr>
        </p:nvSpPr>
        <p:spPr>
          <a:xfrm>
            <a:off x="1696654" y="3842275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42"/>
          <p:cNvSpPr txBox="1">
            <a:spLocks noGrp="1"/>
          </p:cNvSpPr>
          <p:nvPr>
            <p:ph type="ctrTitle" idx="4"/>
          </p:nvPr>
        </p:nvSpPr>
        <p:spPr>
          <a:xfrm>
            <a:off x="5089254" y="3842275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ctrTitle" idx="5"/>
          </p:nvPr>
        </p:nvSpPr>
        <p:spPr>
          <a:xfrm>
            <a:off x="8546354" y="3842275"/>
            <a:ext cx="2138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5 Table blue">
  <p:cSld name="CUSTOM_9_1_1_1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3"/>
          <p:cNvSpPr txBox="1">
            <a:spLocks noGrp="1"/>
          </p:cNvSpPr>
          <p:nvPr>
            <p:ph type="ctrTitle"/>
          </p:nvPr>
        </p:nvSpPr>
        <p:spPr>
          <a:xfrm>
            <a:off x="457200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Graphic shapes 5 Table green">
  <p:cSld name="CUSTOM_9_1_1_1_1_1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ctrTitle"/>
          </p:nvPr>
        </p:nvSpPr>
        <p:spPr>
          <a:xfrm>
            <a:off x="475488" y="1371600"/>
            <a:ext cx="65871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100962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Blue section break 1 - Inspiring">
  <p:cSld name="CUSTOM_6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5" title="GettyImages-2164186046.jpg"/>
          <p:cNvPicPr preferRelativeResize="0"/>
          <p:nvPr/>
        </p:nvPicPr>
        <p:blipFill rotWithShape="1">
          <a:blip r:embed="rId2">
            <a:alphaModFix/>
          </a:blip>
          <a:srcRect t="20" b="30"/>
          <a:stretch/>
        </p:blipFill>
        <p:spPr>
          <a:xfrm>
            <a:off x="1904987" y="0"/>
            <a:ext cx="102870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121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5"/>
          <p:cNvSpPr txBox="1">
            <a:spLocks noGrp="1"/>
          </p:cNvSpPr>
          <p:nvPr>
            <p:ph type="ctrTitle"/>
          </p:nvPr>
        </p:nvSpPr>
        <p:spPr>
          <a:xfrm>
            <a:off x="457200" y="2477950"/>
            <a:ext cx="27837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45"/>
          <p:cNvSpPr txBox="1">
            <a:spLocks noGrp="1"/>
          </p:cNvSpPr>
          <p:nvPr>
            <p:ph type="ctrTitle" idx="2"/>
          </p:nvPr>
        </p:nvSpPr>
        <p:spPr>
          <a:xfrm>
            <a:off x="466344" y="4446500"/>
            <a:ext cx="31101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Blue section break 2 - Reassuring">
  <p:cSld name="CUSTOM_6_2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6" title="GettyImages-1573046745.jpg"/>
          <p:cNvPicPr preferRelativeResize="0"/>
          <p:nvPr/>
        </p:nvPicPr>
        <p:blipFill rotWithShape="1">
          <a:blip r:embed="rId2">
            <a:alphaModFix/>
          </a:blip>
          <a:srcRect l="10" r="10"/>
          <a:stretch/>
        </p:blipFill>
        <p:spPr>
          <a:xfrm>
            <a:off x="1904987" y="0"/>
            <a:ext cx="1028701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997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6"/>
          <p:cNvSpPr txBox="1">
            <a:spLocks noGrp="1"/>
          </p:cNvSpPr>
          <p:nvPr>
            <p:ph type="ctrTitle"/>
          </p:nvPr>
        </p:nvSpPr>
        <p:spPr>
          <a:xfrm>
            <a:off x="457200" y="2474450"/>
            <a:ext cx="27837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46"/>
          <p:cNvSpPr txBox="1">
            <a:spLocks noGrp="1"/>
          </p:cNvSpPr>
          <p:nvPr>
            <p:ph type="ctrTitle" idx="2"/>
          </p:nvPr>
        </p:nvSpPr>
        <p:spPr>
          <a:xfrm>
            <a:off x="466344" y="4446500"/>
            <a:ext cx="31101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Blue section break 3 - Knowledgable">
  <p:cSld name="CUSTOM_6_2_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04987" y="0"/>
            <a:ext cx="1028701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273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>
            <a:spLocks noGrp="1"/>
          </p:cNvSpPr>
          <p:nvPr>
            <p:ph type="ctrTitle"/>
          </p:nvPr>
        </p:nvSpPr>
        <p:spPr>
          <a:xfrm>
            <a:off x="457200" y="2477825"/>
            <a:ext cx="27837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47"/>
          <p:cNvSpPr txBox="1">
            <a:spLocks noGrp="1"/>
          </p:cNvSpPr>
          <p:nvPr>
            <p:ph type="ctrTitle" idx="2"/>
          </p:nvPr>
        </p:nvSpPr>
        <p:spPr>
          <a:xfrm>
            <a:off x="466344" y="4446500"/>
            <a:ext cx="31101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Green section break 1 - Inspiring">
  <p:cSld name="CUSTOM_6_1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8" title="GettyImages-1086089542.jpg"/>
          <p:cNvPicPr preferRelativeResize="0"/>
          <p:nvPr/>
        </p:nvPicPr>
        <p:blipFill rotWithShape="1">
          <a:blip r:embed="rId2">
            <a:alphaModFix/>
          </a:blip>
          <a:srcRect l="5697" r="5697"/>
          <a:stretch/>
        </p:blipFill>
        <p:spPr>
          <a:xfrm>
            <a:off x="3088600" y="0"/>
            <a:ext cx="91034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102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8"/>
          <p:cNvSpPr txBox="1">
            <a:spLocks noGrp="1"/>
          </p:cNvSpPr>
          <p:nvPr>
            <p:ph type="ctrTitle"/>
          </p:nvPr>
        </p:nvSpPr>
        <p:spPr>
          <a:xfrm>
            <a:off x="457200" y="2473725"/>
            <a:ext cx="27837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48"/>
          <p:cNvSpPr txBox="1">
            <a:spLocks noGrp="1"/>
          </p:cNvSpPr>
          <p:nvPr>
            <p:ph type="ctrTitle" idx="2"/>
          </p:nvPr>
        </p:nvSpPr>
        <p:spPr>
          <a:xfrm>
            <a:off x="466344" y="4446500"/>
            <a:ext cx="31101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Green section break 2 - Reassuring">
  <p:cSld name="CUSTOM_6_1_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49" title="GettyImages-1458977523.jpg"/>
          <p:cNvPicPr preferRelativeResize="0"/>
          <p:nvPr/>
        </p:nvPicPr>
        <p:blipFill rotWithShape="1">
          <a:blip r:embed="rId2">
            <a:alphaModFix/>
          </a:blip>
          <a:srcRect l="5728" r="5737"/>
          <a:stretch/>
        </p:blipFill>
        <p:spPr>
          <a:xfrm>
            <a:off x="3088600" y="0"/>
            <a:ext cx="91034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" y="0"/>
            <a:ext cx="70123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9"/>
          <p:cNvSpPr txBox="1">
            <a:spLocks noGrp="1"/>
          </p:cNvSpPr>
          <p:nvPr>
            <p:ph type="ctrTitle"/>
          </p:nvPr>
        </p:nvSpPr>
        <p:spPr>
          <a:xfrm>
            <a:off x="457200" y="2473725"/>
            <a:ext cx="2982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9"/>
          <p:cNvSpPr txBox="1">
            <a:spLocks noGrp="1"/>
          </p:cNvSpPr>
          <p:nvPr>
            <p:ph type="ctrTitle" idx="2"/>
          </p:nvPr>
        </p:nvSpPr>
        <p:spPr>
          <a:xfrm>
            <a:off x="466344" y="4459725"/>
            <a:ext cx="31716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Green section break 3 - Knowledgable">
  <p:cSld name="CUSTOM_6_1_1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50" title="GettyImages-2181356150.jpg"/>
          <p:cNvPicPr preferRelativeResize="0"/>
          <p:nvPr/>
        </p:nvPicPr>
        <p:blipFill rotWithShape="1">
          <a:blip r:embed="rId2">
            <a:alphaModFix/>
          </a:blip>
          <a:srcRect l="5760" r="5768"/>
          <a:stretch/>
        </p:blipFill>
        <p:spPr>
          <a:xfrm>
            <a:off x="3088600" y="0"/>
            <a:ext cx="910340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087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0"/>
          <p:cNvSpPr txBox="1">
            <a:spLocks noGrp="1"/>
          </p:cNvSpPr>
          <p:nvPr>
            <p:ph type="ctrTitle"/>
          </p:nvPr>
        </p:nvSpPr>
        <p:spPr>
          <a:xfrm>
            <a:off x="457200" y="2473725"/>
            <a:ext cx="2982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50"/>
          <p:cNvSpPr txBox="1">
            <a:spLocks noGrp="1"/>
          </p:cNvSpPr>
          <p:nvPr>
            <p:ph type="ctrTitle" idx="2"/>
          </p:nvPr>
        </p:nvSpPr>
        <p:spPr>
          <a:xfrm>
            <a:off x="466344" y="4446500"/>
            <a:ext cx="31101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1 - Inspiring">
  <p:cSld name="CUSTOM_7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51" title="GettyImages-2174924311.jpg"/>
          <p:cNvPicPr preferRelativeResize="0"/>
          <p:nvPr/>
        </p:nvPicPr>
        <p:blipFill rotWithShape="1">
          <a:blip r:embed="rId2">
            <a:alphaModFix/>
          </a:blip>
          <a:srcRect l="-19950" r="19950"/>
          <a:stretch/>
        </p:blipFill>
        <p:spPr>
          <a:xfrm>
            <a:off x="1894969" y="0"/>
            <a:ext cx="10297032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51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51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Blue end slide">
  <p:cSld name="9 Blue end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92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 title="Asset 1@3x.png"/>
          <p:cNvPicPr preferRelativeResize="0"/>
          <p:nvPr/>
        </p:nvPicPr>
        <p:blipFill rotWithShape="1">
          <a:blip r:embed="rId3">
            <a:alphaModFix/>
          </a:blip>
          <a:srcRect b="-18497"/>
          <a:stretch/>
        </p:blipFill>
        <p:spPr>
          <a:xfrm>
            <a:off x="3866775" y="5656627"/>
            <a:ext cx="4458451" cy="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>
            <a:spLocks noGrp="1"/>
          </p:cNvSpPr>
          <p:nvPr>
            <p:ph type="ctrTitle"/>
          </p:nvPr>
        </p:nvSpPr>
        <p:spPr>
          <a:xfrm>
            <a:off x="918250" y="71945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/>
          <p:nvPr/>
        </p:nvSpPr>
        <p:spPr>
          <a:xfrm>
            <a:off x="1786325" y="4190551"/>
            <a:ext cx="35382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 Commercial Agency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00" y="4226500"/>
            <a:ext cx="201695" cy="2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75" y="2392300"/>
            <a:ext cx="444625" cy="44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 title="Government Commercial Agency (stacked_black).png"/>
          <p:cNvPicPr preferRelativeResize="0"/>
          <p:nvPr/>
        </p:nvPicPr>
        <p:blipFill rotWithShape="1">
          <a:blip r:embed="rId6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2 - Reassuring">
  <p:cSld name="CUSTOM_7_2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2"/>
          <p:cNvPicPr preferRelativeResize="0"/>
          <p:nvPr/>
        </p:nvPicPr>
        <p:blipFill rotWithShape="1">
          <a:blip r:embed="rId2">
            <a:alphaModFix/>
          </a:blip>
          <a:srcRect l="23095" r="28397"/>
          <a:stretch/>
        </p:blipFill>
        <p:spPr>
          <a:xfrm>
            <a:off x="7201825" y="0"/>
            <a:ext cx="499017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2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52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3 - Knowledgable">
  <p:cSld name="CUSTOM_7_2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53" title="GettyImages-2159067590.jpg"/>
          <p:cNvPicPr preferRelativeResize="0"/>
          <p:nvPr/>
        </p:nvPicPr>
        <p:blipFill rotWithShape="1">
          <a:blip r:embed="rId2">
            <a:alphaModFix/>
          </a:blip>
          <a:srcRect l="-27620" r="27620"/>
          <a:stretch/>
        </p:blipFill>
        <p:spPr>
          <a:xfrm>
            <a:off x="1902482" y="0"/>
            <a:ext cx="1028953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3"/>
          <p:cNvSpPr txBox="1">
            <a:spLocks noGrp="1"/>
          </p:cNvSpPr>
          <p:nvPr>
            <p:ph type="ctrTitle"/>
          </p:nvPr>
        </p:nvSpPr>
        <p:spPr>
          <a:xfrm>
            <a:off x="466344" y="292755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53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1 - Inspiring">
  <p:cSld name="CUSTOM_7_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4"/>
          <p:cNvPicPr preferRelativeResize="0"/>
          <p:nvPr/>
        </p:nvPicPr>
        <p:blipFill rotWithShape="1">
          <a:blip r:embed="rId2">
            <a:alphaModFix/>
          </a:blip>
          <a:srcRect r="37931"/>
          <a:stretch/>
        </p:blipFill>
        <p:spPr>
          <a:xfrm>
            <a:off x="5866600" y="0"/>
            <a:ext cx="638487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54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54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2 - Reassuring">
  <p:cSld name="CUSTOM_7_1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55" title="GettyImages-1273332067.jpg"/>
          <p:cNvPicPr preferRelativeResize="0"/>
          <p:nvPr/>
        </p:nvPicPr>
        <p:blipFill rotWithShape="1">
          <a:blip r:embed="rId2">
            <a:alphaModFix/>
          </a:blip>
          <a:srcRect l="-48520" r="48520"/>
          <a:stretch/>
        </p:blipFill>
        <p:spPr>
          <a:xfrm>
            <a:off x="1910013" y="0"/>
            <a:ext cx="1028198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5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55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3 - Knowledgable">
  <p:cSld name="CUSTOM_7_1_1_1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56" title="GettyImages-1306078789.jpg"/>
          <p:cNvPicPr preferRelativeResize="0"/>
          <p:nvPr/>
        </p:nvPicPr>
        <p:blipFill rotWithShape="1">
          <a:blip r:embed="rId2">
            <a:alphaModFix/>
          </a:blip>
          <a:srcRect l="4642" r="17215"/>
          <a:stretch/>
        </p:blipFill>
        <p:spPr>
          <a:xfrm>
            <a:off x="4151328" y="0"/>
            <a:ext cx="804067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6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56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Blue end slide">
  <p:cSld name="CUSTOM_8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92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57" title="Asset 1@3x.png"/>
          <p:cNvPicPr preferRelativeResize="0"/>
          <p:nvPr/>
        </p:nvPicPr>
        <p:blipFill rotWithShape="1">
          <a:blip r:embed="rId3">
            <a:alphaModFix/>
          </a:blip>
          <a:srcRect b="-18497"/>
          <a:stretch/>
        </p:blipFill>
        <p:spPr>
          <a:xfrm>
            <a:off x="3866775" y="5656627"/>
            <a:ext cx="4458451" cy="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57"/>
          <p:cNvSpPr txBox="1">
            <a:spLocks noGrp="1"/>
          </p:cNvSpPr>
          <p:nvPr>
            <p:ph type="ctrTitle"/>
          </p:nvPr>
        </p:nvSpPr>
        <p:spPr>
          <a:xfrm>
            <a:off x="918250" y="71945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57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57"/>
          <p:cNvSpPr txBox="1"/>
          <p:nvPr/>
        </p:nvSpPr>
        <p:spPr>
          <a:xfrm>
            <a:off x="1786325" y="4190551"/>
            <a:ext cx="35382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 Commercial Agency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00" y="4226500"/>
            <a:ext cx="201695" cy="2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75" y="2392300"/>
            <a:ext cx="444625" cy="44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57" title="Government Commercial Agency (stacked_black).png"/>
          <p:cNvPicPr preferRelativeResize="0"/>
          <p:nvPr/>
        </p:nvPicPr>
        <p:blipFill rotWithShape="1">
          <a:blip r:embed="rId6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Green end slide 1">
  <p:cSld name="CUSTOM_8_1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92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8" title="Asset 1@3x.png"/>
          <p:cNvPicPr preferRelativeResize="0"/>
          <p:nvPr/>
        </p:nvPicPr>
        <p:blipFill rotWithShape="1">
          <a:blip r:embed="rId3">
            <a:alphaModFix/>
          </a:blip>
          <a:srcRect b="-15848"/>
          <a:stretch/>
        </p:blipFill>
        <p:spPr>
          <a:xfrm>
            <a:off x="3866775" y="5656627"/>
            <a:ext cx="4458451" cy="574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58"/>
          <p:cNvSpPr txBox="1">
            <a:spLocks noGrp="1"/>
          </p:cNvSpPr>
          <p:nvPr>
            <p:ph type="ctrTitle"/>
          </p:nvPr>
        </p:nvSpPr>
        <p:spPr>
          <a:xfrm>
            <a:off x="918250" y="71945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3" name="Google Shape;313;p58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58"/>
          <p:cNvSpPr txBox="1"/>
          <p:nvPr/>
        </p:nvSpPr>
        <p:spPr>
          <a:xfrm>
            <a:off x="1786325" y="4190552"/>
            <a:ext cx="4158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 Commercial Agency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00" y="4226500"/>
            <a:ext cx="201695" cy="2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75" y="2392300"/>
            <a:ext cx="444625" cy="44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8" title="Government Commercial Agency (stacked_black).png"/>
          <p:cNvPicPr preferRelativeResize="0"/>
          <p:nvPr/>
        </p:nvPicPr>
        <p:blipFill rotWithShape="1">
          <a:blip r:embed="rId6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2F2F2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9"/>
          <p:cNvSpPr txBox="1">
            <a:spLocks noGrp="1"/>
          </p:cNvSpPr>
          <p:nvPr>
            <p:ph type="title"/>
          </p:nvPr>
        </p:nvSpPr>
        <p:spPr>
          <a:xfrm>
            <a:off x="838200" y="163481"/>
            <a:ext cx="11353800" cy="7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3 - Knowledgable 1">
  <p:cSld name="CUSTOM_7_1_1_1_1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60" title="GettyImages-1443500308.jpg"/>
          <p:cNvPicPr preferRelativeResize="0"/>
          <p:nvPr/>
        </p:nvPicPr>
        <p:blipFill rotWithShape="1">
          <a:blip r:embed="rId2">
            <a:alphaModFix/>
          </a:blip>
          <a:srcRect l="3113" r="18683"/>
          <a:stretch/>
        </p:blipFill>
        <p:spPr>
          <a:xfrm>
            <a:off x="4151328" y="0"/>
            <a:ext cx="804067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60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60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">
  <p:cSld name="Title Only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2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1" name="Google Shape;331;p62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62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62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1 - Inspiring">
  <p:cSld name="8 Blue picture text 1 - Inspiring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 title="GettyImages-2174924311.jpg"/>
          <p:cNvPicPr preferRelativeResize="0"/>
          <p:nvPr/>
        </p:nvPicPr>
        <p:blipFill rotWithShape="1">
          <a:blip r:embed="rId2">
            <a:alphaModFix/>
          </a:blip>
          <a:srcRect l="-19950" r="19950"/>
          <a:stretch/>
        </p:blipFill>
        <p:spPr>
          <a:xfrm>
            <a:off x="1894969" y="0"/>
            <a:ext cx="10297032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knowledgeable">
  <p:cSld name="1 Title slide blue knowledgeab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63"/>
          <p:cNvPicPr preferRelativeResize="0"/>
          <p:nvPr/>
        </p:nvPicPr>
        <p:blipFill rotWithShape="1">
          <a:blip r:embed="rId2">
            <a:alphaModFix/>
          </a:blip>
          <a:srcRect t="6130"/>
          <a:stretch/>
        </p:blipFill>
        <p:spPr>
          <a:xfrm>
            <a:off x="3188575" y="0"/>
            <a:ext cx="9003426" cy="50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63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63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63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40" name="Google Shape;340;p63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1 - Inspiring">
  <p:cSld name="8 Blue picture text 1 - Inspiring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64" title="GettyImages-2174924311.jpg"/>
          <p:cNvPicPr preferRelativeResize="0"/>
          <p:nvPr/>
        </p:nvPicPr>
        <p:blipFill rotWithShape="1">
          <a:blip r:embed="rId2">
            <a:alphaModFix/>
          </a:blip>
          <a:srcRect l="-19950" r="19950"/>
          <a:stretch/>
        </p:blipFill>
        <p:spPr>
          <a:xfrm>
            <a:off x="1894969" y="0"/>
            <a:ext cx="10297032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64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64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Blue end slide">
  <p:cSld name="9 Blue end slide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92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65" title="Asset 1@3x.png"/>
          <p:cNvPicPr preferRelativeResize="0"/>
          <p:nvPr/>
        </p:nvPicPr>
        <p:blipFill rotWithShape="1">
          <a:blip r:embed="rId3">
            <a:alphaModFix/>
          </a:blip>
          <a:srcRect b="-18497"/>
          <a:stretch/>
        </p:blipFill>
        <p:spPr>
          <a:xfrm>
            <a:off x="3866775" y="5656627"/>
            <a:ext cx="4458451" cy="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65"/>
          <p:cNvSpPr txBox="1">
            <a:spLocks noGrp="1"/>
          </p:cNvSpPr>
          <p:nvPr>
            <p:ph type="ctrTitle"/>
          </p:nvPr>
        </p:nvSpPr>
        <p:spPr>
          <a:xfrm>
            <a:off x="918250" y="71945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65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65"/>
          <p:cNvSpPr txBox="1"/>
          <p:nvPr/>
        </p:nvSpPr>
        <p:spPr>
          <a:xfrm>
            <a:off x="1786325" y="4190551"/>
            <a:ext cx="35382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 Commercial Agency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00" y="4226500"/>
            <a:ext cx="201695" cy="2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75" y="2392300"/>
            <a:ext cx="444625" cy="44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65" title="Government Commercial Agency (stacked_black).png"/>
          <p:cNvPicPr preferRelativeResize="0"/>
          <p:nvPr/>
        </p:nvPicPr>
        <p:blipFill rotWithShape="1">
          <a:blip r:embed="rId6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option 3_1">
  <p:cSld name="BLANK_2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57" name="Google Shape;357;p66"/>
          <p:cNvPicPr preferRelativeResize="0"/>
          <p:nvPr/>
        </p:nvPicPr>
        <p:blipFill rotWithShape="1">
          <a:blip r:embed="rId2">
            <a:alphaModFix/>
          </a:blip>
          <a:srcRect l="5213" r="65469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66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9" name="Google Shape;359;p66"/>
          <p:cNvSpPr txBox="1">
            <a:spLocks noGrp="1"/>
          </p:cNvSpPr>
          <p:nvPr>
            <p:ph type="ctrTitle" idx="2"/>
          </p:nvPr>
        </p:nvSpPr>
        <p:spPr>
          <a:xfrm>
            <a:off x="3773075" y="851975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2_1_1_1_1_1_1_1_1_1_1_1_1_1_1_1_1_1_1_1_1_1_1_1_1_1_1_1_1_1_1_1_1_1_1_1_1_1_1_1_2_1_1_1_1_1_1_1_1_1_1_1_2_1_1_1_1_1_3_1_1_1_1_1_1_1_1_1_1_1_1_1_1_1_1_1_1_1_1_1_1_2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7"/>
          <p:cNvSpPr txBox="1">
            <a:spLocks noGrp="1"/>
          </p:cNvSpPr>
          <p:nvPr>
            <p:ph type="ctrTitle"/>
          </p:nvPr>
        </p:nvSpPr>
        <p:spPr>
          <a:xfrm>
            <a:off x="378950" y="3426500"/>
            <a:ext cx="2523900" cy="29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2" name="Google Shape;362;p67"/>
          <p:cNvSpPr txBox="1">
            <a:spLocks noGrp="1"/>
          </p:cNvSpPr>
          <p:nvPr>
            <p:ph type="ctrTitle" idx="2"/>
          </p:nvPr>
        </p:nvSpPr>
        <p:spPr>
          <a:xfrm>
            <a:off x="378950" y="851975"/>
            <a:ext cx="3056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">
  <p:cSld name="CUSTOM_10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8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68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6" name="Google Shape;366;p68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 1">
  <p:cSld name="CUSTOM_11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9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69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69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_ONLY_3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094667"/>
            <a:ext cx="2671633" cy="76333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70"/>
          <p:cNvSpPr txBox="1">
            <a:spLocks noGrp="1"/>
          </p:cNvSpPr>
          <p:nvPr>
            <p:ph type="sldNum" idx="12"/>
          </p:nvPr>
        </p:nvSpPr>
        <p:spPr>
          <a:xfrm>
            <a:off x="79310" y="633318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4" name="Google Shape;374;p70"/>
          <p:cNvSpPr txBox="1">
            <a:spLocks noGrp="1"/>
          </p:cNvSpPr>
          <p:nvPr>
            <p:ph type="ctrTitle"/>
          </p:nvPr>
        </p:nvSpPr>
        <p:spPr>
          <a:xfrm>
            <a:off x="632200" y="432600"/>
            <a:ext cx="109275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3200"/>
              <a:buNone/>
              <a:defRPr sz="3200" b="1">
                <a:solidFill>
                  <a:srgbClr val="4D4E5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75" name="Google Shape;375;p70"/>
          <p:cNvSpPr txBox="1">
            <a:spLocks noGrp="1"/>
          </p:cNvSpPr>
          <p:nvPr>
            <p:ph type="subTitle" idx="1"/>
          </p:nvPr>
        </p:nvSpPr>
        <p:spPr>
          <a:xfrm>
            <a:off x="632200" y="1432533"/>
            <a:ext cx="81441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pic>
        <p:nvPicPr>
          <p:cNvPr id="376" name="Google Shape;376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5433" y="5728317"/>
            <a:ext cx="1234832" cy="999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Title slide blue knowledgeable">
  <p:cSld name="1 Title slide blue knowledgeable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2"/>
          <p:cNvPicPr preferRelativeResize="0"/>
          <p:nvPr/>
        </p:nvPicPr>
        <p:blipFill rotWithShape="1">
          <a:blip r:embed="rId2">
            <a:alphaModFix/>
          </a:blip>
          <a:srcRect t="6130"/>
          <a:stretch/>
        </p:blipFill>
        <p:spPr>
          <a:xfrm>
            <a:off x="3188575" y="0"/>
            <a:ext cx="9003426" cy="50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72" title="Asset 1@3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6775" y="5656613"/>
            <a:ext cx="4458451" cy="4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72"/>
          <p:cNvSpPr txBox="1">
            <a:spLocks noGrp="1"/>
          </p:cNvSpPr>
          <p:nvPr>
            <p:ph type="ctrTitle"/>
          </p:nvPr>
        </p:nvSpPr>
        <p:spPr>
          <a:xfrm>
            <a:off x="299150" y="1198200"/>
            <a:ext cx="3664500" cy="20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6" name="Google Shape;386;p72"/>
          <p:cNvSpPr txBox="1">
            <a:spLocks noGrp="1"/>
          </p:cNvSpPr>
          <p:nvPr>
            <p:ph type="ctrTitle" idx="2"/>
          </p:nvPr>
        </p:nvSpPr>
        <p:spPr>
          <a:xfrm>
            <a:off x="299150" y="3369100"/>
            <a:ext cx="3567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87" name="Google Shape;387;p72" title="Government Commercial Agency (stacked_black).png"/>
          <p:cNvPicPr preferRelativeResize="0"/>
          <p:nvPr/>
        </p:nvPicPr>
        <p:blipFill rotWithShape="1">
          <a:blip r:embed="rId5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lue edge text">
  <p:cSld name="Title 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73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0" name="Google Shape;390;p73"/>
          <p:cNvSpPr/>
          <p:nvPr/>
        </p:nvSpPr>
        <p:spPr>
          <a:xfrm>
            <a:off x="0" y="0"/>
            <a:ext cx="3803400" cy="6873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73"/>
          <p:cNvSpPr txBox="1">
            <a:spLocks noGrp="1"/>
          </p:cNvSpPr>
          <p:nvPr>
            <p:ph type="ctrTitle"/>
          </p:nvPr>
        </p:nvSpPr>
        <p:spPr>
          <a:xfrm>
            <a:off x="4178725" y="576072"/>
            <a:ext cx="7252500" cy="48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73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option 3_1">
  <p:cSld name="BLANK_2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2">
            <a:alphaModFix/>
          </a:blip>
          <a:srcRect l="5213" r="65468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ctrTitle" idx="2"/>
          </p:nvPr>
        </p:nvSpPr>
        <p:spPr>
          <a:xfrm>
            <a:off x="3773075" y="851975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Green picture text 3 - Knowledgable 1">
  <p:cSld name="CUSTOM_7_1_1_1_1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74" title="GettyImages-1443500308.jpg"/>
          <p:cNvPicPr preferRelativeResize="0"/>
          <p:nvPr/>
        </p:nvPicPr>
        <p:blipFill rotWithShape="1">
          <a:blip r:embed="rId2">
            <a:alphaModFix/>
          </a:blip>
          <a:srcRect l="3113" r="18683"/>
          <a:stretch/>
        </p:blipFill>
        <p:spPr>
          <a:xfrm>
            <a:off x="4151328" y="0"/>
            <a:ext cx="804067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74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7" name="Google Shape;397;p74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Green heavy text">
  <p:cSld name="CUSTOM_4_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5"/>
          <p:cNvSpPr/>
          <p:nvPr/>
        </p:nvSpPr>
        <p:spPr>
          <a:xfrm rot="5400000">
            <a:off x="5764825" y="-5103300"/>
            <a:ext cx="7269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A6B8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5"/>
          <p:cNvSpPr txBox="1">
            <a:spLocks noGrp="1"/>
          </p:cNvSpPr>
          <p:nvPr>
            <p:ph type="ctrTitle"/>
          </p:nvPr>
        </p:nvSpPr>
        <p:spPr>
          <a:xfrm>
            <a:off x="466344" y="1600200"/>
            <a:ext cx="95817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1" name="Google Shape;401;p75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3"/>
              <a:buNone/>
              <a:defRPr sz="32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Blue end slide">
  <p:cSld name="9 Blue end slide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92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76" title="Asset 1@3x.png"/>
          <p:cNvPicPr preferRelativeResize="0"/>
          <p:nvPr/>
        </p:nvPicPr>
        <p:blipFill rotWithShape="1">
          <a:blip r:embed="rId3">
            <a:alphaModFix/>
          </a:blip>
          <a:srcRect b="-18497"/>
          <a:stretch/>
        </p:blipFill>
        <p:spPr>
          <a:xfrm>
            <a:off x="3866775" y="5656627"/>
            <a:ext cx="4458451" cy="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76"/>
          <p:cNvSpPr txBox="1">
            <a:spLocks noGrp="1"/>
          </p:cNvSpPr>
          <p:nvPr>
            <p:ph type="ctrTitle"/>
          </p:nvPr>
        </p:nvSpPr>
        <p:spPr>
          <a:xfrm>
            <a:off x="918250" y="71945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76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7" name="Google Shape;407;p76"/>
          <p:cNvSpPr txBox="1"/>
          <p:nvPr/>
        </p:nvSpPr>
        <p:spPr>
          <a:xfrm>
            <a:off x="1786325" y="4190551"/>
            <a:ext cx="35382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 Commercial Agency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00" y="4226500"/>
            <a:ext cx="201695" cy="20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775" y="2392300"/>
            <a:ext cx="444625" cy="444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76" title="Government Commercial Agency (stacked_black).png"/>
          <p:cNvPicPr preferRelativeResize="0"/>
          <p:nvPr/>
        </p:nvPicPr>
        <p:blipFill rotWithShape="1">
          <a:blip r:embed="rId6">
            <a:alphaModFix/>
          </a:blip>
          <a:srcRect l="209" r="219"/>
          <a:stretch/>
        </p:blipFill>
        <p:spPr>
          <a:xfrm>
            <a:off x="153250" y="4956600"/>
            <a:ext cx="2076857" cy="19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Blue picture text 1 - Inspiring">
  <p:cSld name="8 Blue picture text 1 - Inspiring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77" title="GettyImages-2174924311.jpg"/>
          <p:cNvPicPr preferRelativeResize="0"/>
          <p:nvPr/>
        </p:nvPicPr>
        <p:blipFill rotWithShape="1">
          <a:blip r:embed="rId2">
            <a:alphaModFix/>
          </a:blip>
          <a:srcRect l="-19950" r="19950"/>
          <a:stretch/>
        </p:blipFill>
        <p:spPr>
          <a:xfrm>
            <a:off x="1894969" y="0"/>
            <a:ext cx="10297032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13633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77"/>
          <p:cNvSpPr txBox="1">
            <a:spLocks noGrp="1"/>
          </p:cNvSpPr>
          <p:nvPr>
            <p:ph type="ctrTitle"/>
          </p:nvPr>
        </p:nvSpPr>
        <p:spPr>
          <a:xfrm>
            <a:off x="466344" y="2942200"/>
            <a:ext cx="6179400" cy="3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77"/>
          <p:cNvSpPr txBox="1">
            <a:spLocks noGrp="1"/>
          </p:cNvSpPr>
          <p:nvPr>
            <p:ph type="ctrTitle" idx="2"/>
          </p:nvPr>
        </p:nvSpPr>
        <p:spPr>
          <a:xfrm>
            <a:off x="457200" y="571500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option 3_1">
  <p:cSld name="BLANK_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18" name="Google Shape;418;p78"/>
          <p:cNvPicPr preferRelativeResize="0"/>
          <p:nvPr/>
        </p:nvPicPr>
        <p:blipFill rotWithShape="1">
          <a:blip r:embed="rId2">
            <a:alphaModFix/>
          </a:blip>
          <a:srcRect l="5213" r="65469"/>
          <a:stretch/>
        </p:blipFill>
        <p:spPr>
          <a:xfrm>
            <a:off x="0" y="0"/>
            <a:ext cx="3574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78"/>
          <p:cNvSpPr txBox="1">
            <a:spLocks noGrp="1"/>
          </p:cNvSpPr>
          <p:nvPr>
            <p:ph type="ctrTitle"/>
          </p:nvPr>
        </p:nvSpPr>
        <p:spPr>
          <a:xfrm>
            <a:off x="3773075" y="3494125"/>
            <a:ext cx="70140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78"/>
          <p:cNvSpPr txBox="1">
            <a:spLocks noGrp="1"/>
          </p:cNvSpPr>
          <p:nvPr>
            <p:ph type="ctrTitle" idx="2"/>
          </p:nvPr>
        </p:nvSpPr>
        <p:spPr>
          <a:xfrm>
            <a:off x="3773075" y="851975"/>
            <a:ext cx="7523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2_1_1_1_1_1_1_1_1_1_1_1_1_1_1_1_1_1_1_1_1_1_1_1_1_1_1_1_1_1_1_1_1_1_1_1_1_1_1_1_2_1_1_1_1_1_1_1_1_1_1_1_2_1_1_1_1_1_3_1_1_1_1_1_1_1_1_1_1_1_1_1_1_1_1_1_1_1_1_1_1_2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9"/>
          <p:cNvSpPr txBox="1">
            <a:spLocks noGrp="1"/>
          </p:cNvSpPr>
          <p:nvPr>
            <p:ph type="ctrTitle"/>
          </p:nvPr>
        </p:nvSpPr>
        <p:spPr>
          <a:xfrm>
            <a:off x="378950" y="3426500"/>
            <a:ext cx="2523900" cy="29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3" name="Google Shape;423;p79"/>
          <p:cNvSpPr txBox="1">
            <a:spLocks noGrp="1"/>
          </p:cNvSpPr>
          <p:nvPr>
            <p:ph type="ctrTitle" idx="2"/>
          </p:nvPr>
        </p:nvSpPr>
        <p:spPr>
          <a:xfrm>
            <a:off x="378950" y="851975"/>
            <a:ext cx="3056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">
  <p:cSld name="CUSTOM_10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80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80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80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 1">
  <p:cSld name="CUSTOM_11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81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81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1" name="Google Shape;431;p81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_ONLY_3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094667"/>
            <a:ext cx="2671633" cy="763334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82"/>
          <p:cNvSpPr txBox="1">
            <a:spLocks noGrp="1"/>
          </p:cNvSpPr>
          <p:nvPr>
            <p:ph type="sldNum" idx="12"/>
          </p:nvPr>
        </p:nvSpPr>
        <p:spPr>
          <a:xfrm>
            <a:off x="79310" y="633318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5" name="Google Shape;435;p82"/>
          <p:cNvSpPr txBox="1">
            <a:spLocks noGrp="1"/>
          </p:cNvSpPr>
          <p:nvPr>
            <p:ph type="ctrTitle"/>
          </p:nvPr>
        </p:nvSpPr>
        <p:spPr>
          <a:xfrm>
            <a:off x="632200" y="432600"/>
            <a:ext cx="109275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3200"/>
              <a:buNone/>
              <a:defRPr sz="3200" b="1">
                <a:solidFill>
                  <a:srgbClr val="4D4E5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436" name="Google Shape;436;p82"/>
          <p:cNvSpPr txBox="1">
            <a:spLocks noGrp="1"/>
          </p:cNvSpPr>
          <p:nvPr>
            <p:ph type="subTitle" idx="1"/>
          </p:nvPr>
        </p:nvSpPr>
        <p:spPr>
          <a:xfrm>
            <a:off x="632200" y="1432533"/>
            <a:ext cx="81441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pic>
        <p:nvPicPr>
          <p:cNvPr id="437" name="Google Shape;437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5433" y="5728317"/>
            <a:ext cx="1234832" cy="999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Green section break 2 - Reassuring">
  <p:cSld name="CUSTOM_6_1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83" title="GettyImages-1458977523.jpg"/>
          <p:cNvPicPr preferRelativeResize="0"/>
          <p:nvPr/>
        </p:nvPicPr>
        <p:blipFill rotWithShape="1">
          <a:blip r:embed="rId2">
            <a:alphaModFix/>
          </a:blip>
          <a:srcRect l="5728" r="5737"/>
          <a:stretch/>
        </p:blipFill>
        <p:spPr>
          <a:xfrm>
            <a:off x="3088600" y="0"/>
            <a:ext cx="91034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" y="0"/>
            <a:ext cx="70123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83"/>
          <p:cNvSpPr txBox="1">
            <a:spLocks noGrp="1"/>
          </p:cNvSpPr>
          <p:nvPr>
            <p:ph type="ctrTitle"/>
          </p:nvPr>
        </p:nvSpPr>
        <p:spPr>
          <a:xfrm>
            <a:off x="457200" y="2473725"/>
            <a:ext cx="2982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2" name="Google Shape;442;p83"/>
          <p:cNvSpPr txBox="1">
            <a:spLocks noGrp="1"/>
          </p:cNvSpPr>
          <p:nvPr>
            <p:ph type="ctrTitle" idx="2"/>
          </p:nvPr>
        </p:nvSpPr>
        <p:spPr>
          <a:xfrm>
            <a:off x="466344" y="4459725"/>
            <a:ext cx="3171600" cy="1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2_1_1_1_1_1_1_1_1_1_1_1_1_1_1_1_1_1_1_1_1_1_1_1_1_1_1_1_1_1_1_1_1_1_1_1_1_1_1_1_2_1_1_1_1_1_1_1_1_1_1_1_2_1_1_1_1_1_3_1_1_1_1_1_1_1_1_1_1_1_1_1_1_1_1_1_1_1_1_1_1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ctrTitle"/>
          </p:nvPr>
        </p:nvSpPr>
        <p:spPr>
          <a:xfrm>
            <a:off x="378950" y="3426500"/>
            <a:ext cx="2523900" cy="29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ctrTitle" idx="2"/>
          </p:nvPr>
        </p:nvSpPr>
        <p:spPr>
          <a:xfrm>
            <a:off x="378950" y="851975"/>
            <a:ext cx="3056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vy copy">
  <p:cSld name="CUSTOM_10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 rot="5400000">
            <a:off x="5812225" y="-4906675"/>
            <a:ext cx="479700" cy="11844600"/>
          </a:xfrm>
          <a:prstGeom prst="round2SameRect">
            <a:avLst>
              <a:gd name="adj1" fmla="val 46281"/>
              <a:gd name="adj2" fmla="val 50000"/>
            </a:avLst>
          </a:prstGeom>
          <a:solidFill>
            <a:srgbClr val="FFC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0"/>
          <p:cNvSpPr txBox="1">
            <a:spLocks noGrp="1"/>
          </p:cNvSpPr>
          <p:nvPr>
            <p:ph type="ctrTitle"/>
          </p:nvPr>
        </p:nvSpPr>
        <p:spPr>
          <a:xfrm>
            <a:off x="378950" y="1668050"/>
            <a:ext cx="99093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ctrTitle" idx="2"/>
          </p:nvPr>
        </p:nvSpPr>
        <p:spPr>
          <a:xfrm>
            <a:off x="378950" y="775775"/>
            <a:ext cx="95817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842" y="2647826"/>
            <a:ext cx="10520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916" y="1577339"/>
            <a:ext cx="109785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838842" y="2647826"/>
            <a:ext cx="10520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609916" y="1577339"/>
            <a:ext cx="109785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1"/>
          <p:cNvSpPr txBox="1">
            <a:spLocks noGrp="1"/>
          </p:cNvSpPr>
          <p:nvPr>
            <p:ph type="title"/>
          </p:nvPr>
        </p:nvSpPr>
        <p:spPr>
          <a:xfrm>
            <a:off x="838842" y="2647826"/>
            <a:ext cx="10520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61"/>
          <p:cNvSpPr txBox="1">
            <a:spLocks noGrp="1"/>
          </p:cNvSpPr>
          <p:nvPr>
            <p:ph type="body" idx="1"/>
          </p:nvPr>
        </p:nvSpPr>
        <p:spPr>
          <a:xfrm>
            <a:off x="609916" y="1577339"/>
            <a:ext cx="109785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Google Shape;328;p61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71"/>
          <p:cNvSpPr txBox="1">
            <a:spLocks noGrp="1"/>
          </p:cNvSpPr>
          <p:nvPr>
            <p:ph type="title"/>
          </p:nvPr>
        </p:nvSpPr>
        <p:spPr>
          <a:xfrm>
            <a:off x="838842" y="2647826"/>
            <a:ext cx="10520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  <a:defRPr sz="4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9" name="Google Shape;379;p71"/>
          <p:cNvSpPr txBox="1">
            <a:spLocks noGrp="1"/>
          </p:cNvSpPr>
          <p:nvPr>
            <p:ph type="body" idx="1"/>
          </p:nvPr>
        </p:nvSpPr>
        <p:spPr>
          <a:xfrm>
            <a:off x="609916" y="1577339"/>
            <a:ext cx="10978500" cy="45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0" name="Google Shape;380;p71"/>
          <p:cNvSpPr txBox="1">
            <a:spLocks noGrp="1"/>
          </p:cNvSpPr>
          <p:nvPr>
            <p:ph type="sldNum" idx="12"/>
          </p:nvPr>
        </p:nvSpPr>
        <p:spPr>
          <a:xfrm>
            <a:off x="11321459" y="6377940"/>
            <a:ext cx="2670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ca.gov.uk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gca.gov.uk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84"/>
          <p:cNvSpPr txBox="1">
            <a:spLocks noGrp="1"/>
          </p:cNvSpPr>
          <p:nvPr>
            <p:ph type="ctrTitle"/>
          </p:nvPr>
        </p:nvSpPr>
        <p:spPr>
          <a:xfrm>
            <a:off x="250700" y="727950"/>
            <a:ext cx="3918900" cy="2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Digital and IT  Professional Services 2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(DIPS 2)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RM6413</a:t>
            </a:r>
            <a:endParaRPr/>
          </a:p>
        </p:txBody>
      </p:sp>
      <p:sp>
        <p:nvSpPr>
          <p:cNvPr id="448" name="Google Shape;448;p84"/>
          <p:cNvSpPr txBox="1">
            <a:spLocks noGrp="1"/>
          </p:cNvSpPr>
          <p:nvPr>
            <p:ph type="ctrTitle" idx="2"/>
          </p:nvPr>
        </p:nvSpPr>
        <p:spPr>
          <a:xfrm>
            <a:off x="299150" y="3738975"/>
            <a:ext cx="3567600" cy="8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Supplier Surgery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 5</a:t>
            </a:r>
            <a:r>
              <a:rPr lang="en-GB" baseline="30000"/>
              <a:t>th</a:t>
            </a:r>
            <a:r>
              <a:rPr lang="en-GB"/>
              <a:t> August 2026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93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14498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design options - market feedback  </a:t>
            </a:r>
            <a:endParaRPr/>
          </a:p>
        </p:txBody>
      </p:sp>
      <p:pic>
        <p:nvPicPr>
          <p:cNvPr id="532" name="Google Shape;532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3588" y="1755900"/>
            <a:ext cx="8124825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4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14498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DIPS 2 structure  </a:t>
            </a:r>
            <a:endParaRPr/>
          </a:p>
        </p:txBody>
      </p:sp>
      <p:sp>
        <p:nvSpPr>
          <p:cNvPr id="538" name="Google Shape;538;p94"/>
          <p:cNvSpPr/>
          <p:nvPr/>
        </p:nvSpPr>
        <p:spPr>
          <a:xfrm>
            <a:off x="189475" y="4702050"/>
            <a:ext cx="11733300" cy="538200"/>
          </a:xfrm>
          <a:prstGeom prst="rect">
            <a:avLst/>
          </a:prstGeom>
          <a:solidFill>
            <a:srgbClr val="FFC300"/>
          </a:solidFill>
          <a:ln w="12650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2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94"/>
          <p:cNvSpPr/>
          <p:nvPr/>
        </p:nvSpPr>
        <p:spPr>
          <a:xfrm>
            <a:off x="165175" y="2284475"/>
            <a:ext cx="11733300" cy="504600"/>
          </a:xfrm>
          <a:prstGeom prst="rect">
            <a:avLst/>
          </a:prstGeom>
          <a:solidFill>
            <a:srgbClr val="9E9E9E"/>
          </a:solidFill>
          <a:ln w="12650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2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94"/>
          <p:cNvSpPr/>
          <p:nvPr/>
        </p:nvSpPr>
        <p:spPr>
          <a:xfrm>
            <a:off x="1485659" y="1409875"/>
            <a:ext cx="1973754" cy="22415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37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Standard framework up to 4 years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41" name="Google Shape;541;p94"/>
          <p:cNvSpPr/>
          <p:nvPr/>
        </p:nvSpPr>
        <p:spPr>
          <a:xfrm>
            <a:off x="1485652" y="3819203"/>
            <a:ext cx="1973754" cy="25875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Defence and    security framework </a:t>
            </a:r>
            <a:endParaRPr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Up to 8 years </a:t>
            </a:r>
            <a:endParaRPr sz="1196"/>
          </a:p>
        </p:txBody>
      </p:sp>
      <p:sp>
        <p:nvSpPr>
          <p:cNvPr id="542" name="Google Shape;542;p94"/>
          <p:cNvSpPr/>
          <p:nvPr/>
        </p:nvSpPr>
        <p:spPr>
          <a:xfrm>
            <a:off x="4026264" y="1409875"/>
            <a:ext cx="1973754" cy="22415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37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0C0C0C"/>
                </a:solidFill>
              </a:rPr>
              <a:t>4 years with no extensions</a:t>
            </a:r>
            <a:endParaRPr/>
          </a:p>
        </p:txBody>
      </p:sp>
      <p:sp>
        <p:nvSpPr>
          <p:cNvPr id="543" name="Google Shape;543;p94"/>
          <p:cNvSpPr/>
          <p:nvPr/>
        </p:nvSpPr>
        <p:spPr>
          <a:xfrm>
            <a:off x="4026264" y="3819202"/>
            <a:ext cx="1973754" cy="25875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000000"/>
                </a:solidFill>
              </a:rPr>
              <a:t>No minimum or maximum call off term</a:t>
            </a:r>
            <a:endParaRPr b="1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4+1+1</a:t>
            </a:r>
            <a:endParaRPr b="1">
              <a:solidFill>
                <a:srgbClr val="595959"/>
              </a:solidFill>
            </a:endParaRPr>
          </a:p>
        </p:txBody>
      </p:sp>
      <p:sp>
        <p:nvSpPr>
          <p:cNvPr id="544" name="Google Shape;544;p94"/>
          <p:cNvSpPr/>
          <p:nvPr/>
        </p:nvSpPr>
        <p:spPr>
          <a:xfrm>
            <a:off x="4223383" y="3001752"/>
            <a:ext cx="1575434" cy="148780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4F5F5"/>
          </a:solidFill>
          <a:ln w="1687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94"/>
          <p:cNvSpPr/>
          <p:nvPr/>
        </p:nvSpPr>
        <p:spPr>
          <a:xfrm>
            <a:off x="6544969" y="1409875"/>
            <a:ext cx="1973754" cy="22415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chemeClr val="dk2"/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37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b="1">
                <a:solidFill>
                  <a:srgbClr val="0C0C0C"/>
                </a:solidFill>
              </a:rPr>
              <a:t>Lot restrictions resulting in 17 suppliers across all lots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46" name="Google Shape;546;p94"/>
          <p:cNvSpPr/>
          <p:nvPr/>
        </p:nvSpPr>
        <p:spPr>
          <a:xfrm>
            <a:off x="6544957" y="3819202"/>
            <a:ext cx="1973754" cy="25350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0C0C0C"/>
                </a:solidFill>
              </a:rPr>
              <a:t>Lot level restrictions </a:t>
            </a:r>
            <a:endParaRPr b="1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0C0C0C"/>
                </a:solidFill>
              </a:rPr>
              <a:t>Lot 1: 10</a:t>
            </a:r>
            <a:endParaRPr b="1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0C0C0C"/>
                </a:solidFill>
              </a:rPr>
              <a:t>Lot 2: 30</a:t>
            </a:r>
            <a:endParaRPr sz="1196">
              <a:solidFill>
                <a:srgbClr val="0C0C0C"/>
              </a:solidFill>
            </a:endParaRPr>
          </a:p>
        </p:txBody>
      </p:sp>
      <p:sp>
        <p:nvSpPr>
          <p:cNvPr id="547" name="Google Shape;547;p94"/>
          <p:cNvSpPr/>
          <p:nvPr/>
        </p:nvSpPr>
        <p:spPr>
          <a:xfrm>
            <a:off x="6763987" y="3001752"/>
            <a:ext cx="1575434" cy="148780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4F5F5"/>
          </a:solidFill>
          <a:ln w="1687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94"/>
          <p:cNvSpPr/>
          <p:nvPr/>
        </p:nvSpPr>
        <p:spPr>
          <a:xfrm>
            <a:off x="9085577" y="1409875"/>
            <a:ext cx="1973754" cy="22415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379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96">
                <a:solidFill>
                  <a:srgbClr val="0C0C0C"/>
                </a:solidFill>
              </a:rPr>
              <a:t>             </a:t>
            </a:r>
            <a:r>
              <a:rPr lang="en-GB">
                <a:solidFill>
                  <a:srgbClr val="0C0C0C"/>
                </a:solidFill>
              </a:rPr>
              <a:t> </a:t>
            </a:r>
            <a:r>
              <a:rPr lang="en-GB" b="1"/>
              <a:t>6</a:t>
            </a:r>
            <a:r>
              <a:rPr lang="en-GB" b="1">
                <a:solidFill>
                  <a:srgbClr val="000000"/>
                </a:solidFill>
              </a:rPr>
              <a:t> lots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49" name="Google Shape;549;p94"/>
          <p:cNvSpPr/>
          <p:nvPr/>
        </p:nvSpPr>
        <p:spPr>
          <a:xfrm>
            <a:off x="9085569" y="3819202"/>
            <a:ext cx="2044602" cy="25350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87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>
              <a:solidFill>
                <a:srgbClr val="000000"/>
              </a:solidFill>
            </a:endParaRP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96"/>
              <a:t>    </a:t>
            </a:r>
            <a:r>
              <a:rPr lang="en-GB" b="1"/>
              <a:t>3 lots </a:t>
            </a:r>
            <a:endParaRPr/>
          </a:p>
        </p:txBody>
      </p:sp>
      <p:sp>
        <p:nvSpPr>
          <p:cNvPr id="550" name="Google Shape;550;p94"/>
          <p:cNvSpPr/>
          <p:nvPr/>
        </p:nvSpPr>
        <p:spPr>
          <a:xfrm>
            <a:off x="9282691" y="3001752"/>
            <a:ext cx="1575434" cy="148780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4F5F5"/>
          </a:solidFill>
          <a:ln w="1687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94"/>
          <p:cNvSpPr/>
          <p:nvPr/>
        </p:nvSpPr>
        <p:spPr>
          <a:xfrm>
            <a:off x="1686906" y="3001752"/>
            <a:ext cx="1575434" cy="148780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4F5F5"/>
          </a:solidFill>
          <a:ln w="1687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8144" dist="50633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9400" tIns="179400" rIns="179400" bIns="1794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96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94"/>
          <p:cNvSpPr txBox="1"/>
          <p:nvPr/>
        </p:nvSpPr>
        <p:spPr>
          <a:xfrm>
            <a:off x="1790544" y="3429586"/>
            <a:ext cx="13683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1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Framework    type</a:t>
            </a:r>
            <a:endParaRPr sz="1861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94"/>
          <p:cNvSpPr txBox="1"/>
          <p:nvPr/>
        </p:nvSpPr>
        <p:spPr>
          <a:xfrm>
            <a:off x="4318141" y="3412680"/>
            <a:ext cx="13683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1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Term</a:t>
            </a:r>
            <a:endParaRPr sz="1861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94"/>
          <p:cNvSpPr txBox="1"/>
          <p:nvPr/>
        </p:nvSpPr>
        <p:spPr>
          <a:xfrm>
            <a:off x="6858741" y="3429586"/>
            <a:ext cx="13683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1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Supplier numbers</a:t>
            </a:r>
            <a:endParaRPr sz="1861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94"/>
          <p:cNvSpPr txBox="1"/>
          <p:nvPr/>
        </p:nvSpPr>
        <p:spPr>
          <a:xfrm>
            <a:off x="189475" y="2284475"/>
            <a:ext cx="1296300" cy="5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92" b="1"/>
              <a:t>DIPS 1</a:t>
            </a:r>
            <a:endParaRPr sz="2392" b="1">
              <a:solidFill>
                <a:srgbClr val="000000"/>
              </a:solidFill>
            </a:endParaRPr>
          </a:p>
        </p:txBody>
      </p:sp>
      <p:sp>
        <p:nvSpPr>
          <p:cNvPr id="556" name="Google Shape;556;p94"/>
          <p:cNvSpPr txBox="1"/>
          <p:nvPr/>
        </p:nvSpPr>
        <p:spPr>
          <a:xfrm>
            <a:off x="186050" y="4707500"/>
            <a:ext cx="1179000" cy="5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92" b="1"/>
              <a:t>DIPS 2</a:t>
            </a:r>
            <a:endParaRPr sz="2392" b="1">
              <a:solidFill>
                <a:srgbClr val="000000"/>
              </a:solidFill>
            </a:endParaRPr>
          </a:p>
        </p:txBody>
      </p:sp>
      <p:sp>
        <p:nvSpPr>
          <p:cNvPr id="557" name="Google Shape;557;p94"/>
          <p:cNvSpPr txBox="1"/>
          <p:nvPr/>
        </p:nvSpPr>
        <p:spPr>
          <a:xfrm>
            <a:off x="9417087" y="3429586"/>
            <a:ext cx="13683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25" tIns="91125" rIns="91125" bIns="911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61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Framework structure</a:t>
            </a:r>
            <a:endParaRPr sz="1861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5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 proposed call off mechanisms overview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96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Call off mechanisms - Overview </a:t>
            </a:r>
            <a:endParaRPr/>
          </a:p>
        </p:txBody>
      </p:sp>
      <p:sp>
        <p:nvSpPr>
          <p:cNvPr id="568" name="Google Shape;568;p96"/>
          <p:cNvSpPr/>
          <p:nvPr/>
        </p:nvSpPr>
        <p:spPr>
          <a:xfrm>
            <a:off x="739925" y="1485950"/>
            <a:ext cx="2231359" cy="183961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699AFF"/>
          </a:solidFill>
          <a:ln w="1672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Competitive selection process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69" name="Google Shape;569;p96"/>
          <p:cNvSpPr/>
          <p:nvPr/>
        </p:nvSpPr>
        <p:spPr>
          <a:xfrm>
            <a:off x="3856550" y="1485952"/>
            <a:ext cx="2090826" cy="183961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A6B808"/>
          </a:solidFill>
          <a:ln w="1672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 AWOC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70" name="Google Shape;570;p96"/>
          <p:cNvSpPr/>
          <p:nvPr/>
        </p:nvSpPr>
        <p:spPr>
          <a:xfrm>
            <a:off x="6832650" y="1511825"/>
            <a:ext cx="2153843" cy="1787886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FC300"/>
          </a:solidFill>
          <a:ln w="1672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Downselection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71" name="Google Shape;571;p96"/>
          <p:cNvSpPr/>
          <p:nvPr/>
        </p:nvSpPr>
        <p:spPr>
          <a:xfrm>
            <a:off x="396350" y="3569975"/>
            <a:ext cx="2918592" cy="26213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72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❏"/>
            </a:pPr>
            <a:r>
              <a:rPr lang="en-GB" sz="1800">
                <a:solidFill>
                  <a:schemeClr val="dk1"/>
                </a:solidFill>
              </a:rPr>
              <a:t>Competitive 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selection process including: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❏"/>
            </a:pPr>
            <a:r>
              <a:rPr lang="en-GB" sz="1800">
                <a:solidFill>
                  <a:schemeClr val="dk1"/>
                </a:solidFill>
              </a:rPr>
              <a:t>Single stage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❏"/>
            </a:pPr>
            <a:r>
              <a:rPr lang="en-GB" sz="1800">
                <a:solidFill>
                  <a:schemeClr val="dk1"/>
                </a:solidFill>
              </a:rPr>
              <a:t>Two stage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❏"/>
            </a:pPr>
            <a:r>
              <a:rPr lang="en-GB" sz="1800">
                <a:solidFill>
                  <a:schemeClr val="dk1"/>
                </a:solidFill>
              </a:rPr>
              <a:t>Multi stage </a:t>
            </a:r>
            <a:endParaRPr sz="18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85"/>
          </a:p>
        </p:txBody>
      </p:sp>
      <p:sp>
        <p:nvSpPr>
          <p:cNvPr id="572" name="Google Shape;572;p96"/>
          <p:cNvSpPr/>
          <p:nvPr/>
        </p:nvSpPr>
        <p:spPr>
          <a:xfrm>
            <a:off x="3952425" y="3567250"/>
            <a:ext cx="1920996" cy="26213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chemeClr val="lt1"/>
          </a:solidFill>
          <a:ln w="1672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C0C0C"/>
                </a:solidFill>
              </a:rPr>
              <a:t>AWOC available on all lots </a:t>
            </a:r>
            <a:endParaRPr sz="1800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80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80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580">
              <a:solidFill>
                <a:srgbClr val="0C0C0C"/>
              </a:solidFill>
            </a:endParaRPr>
          </a:p>
        </p:txBody>
      </p:sp>
      <p:sp>
        <p:nvSpPr>
          <p:cNvPr id="573" name="Google Shape;573;p96"/>
          <p:cNvSpPr/>
          <p:nvPr/>
        </p:nvSpPr>
        <p:spPr>
          <a:xfrm>
            <a:off x="6510900" y="3555650"/>
            <a:ext cx="2797362" cy="26213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FFF"/>
          </a:solidFill>
          <a:ln w="1672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C0C0C"/>
                </a:solidFill>
              </a:rPr>
              <a:t>Enabled through application of  multi stage competitive flexible process. </a:t>
            </a:r>
            <a:endParaRPr sz="1800" u="sng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 u="sng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</p:txBody>
      </p:sp>
      <p:sp>
        <p:nvSpPr>
          <p:cNvPr id="574" name="Google Shape;574;p96"/>
          <p:cNvSpPr/>
          <p:nvPr/>
        </p:nvSpPr>
        <p:spPr>
          <a:xfrm>
            <a:off x="9704825" y="1485952"/>
            <a:ext cx="2090826" cy="1839618"/>
          </a:xfrm>
          <a:custGeom>
            <a:avLst/>
            <a:gdLst/>
            <a:ahLst/>
            <a:cxnLst/>
            <a:rect l="l" t="t" r="r" b="b"/>
            <a:pathLst>
              <a:path w="20936" h="21600" extrusionOk="0">
                <a:moveTo>
                  <a:pt x="11986" y="0"/>
                </a:moveTo>
                <a:lnTo>
                  <a:pt x="8950" y="0"/>
                </a:lnTo>
                <a:cubicBezTo>
                  <a:pt x="6296" y="0"/>
                  <a:pt x="3842" y="1521"/>
                  <a:pt x="2515" y="3988"/>
                </a:cubicBezTo>
                <a:lnTo>
                  <a:pt x="995" y="6812"/>
                </a:lnTo>
                <a:cubicBezTo>
                  <a:pt x="-332" y="9279"/>
                  <a:pt x="-332" y="12318"/>
                  <a:pt x="995" y="14788"/>
                </a:cubicBezTo>
                <a:lnTo>
                  <a:pt x="2515" y="17612"/>
                </a:lnTo>
                <a:cubicBezTo>
                  <a:pt x="3842" y="20079"/>
                  <a:pt x="6296" y="21600"/>
                  <a:pt x="8950" y="21600"/>
                </a:cubicBezTo>
                <a:lnTo>
                  <a:pt x="11986" y="21600"/>
                </a:lnTo>
                <a:cubicBezTo>
                  <a:pt x="14640" y="21600"/>
                  <a:pt x="17094" y="20079"/>
                  <a:pt x="18421" y="17612"/>
                </a:cubicBezTo>
                <a:lnTo>
                  <a:pt x="19941" y="14788"/>
                </a:lnTo>
                <a:cubicBezTo>
                  <a:pt x="21268" y="12321"/>
                  <a:pt x="21268" y="9282"/>
                  <a:pt x="19941" y="6812"/>
                </a:cubicBezTo>
                <a:lnTo>
                  <a:pt x="18421" y="3988"/>
                </a:lnTo>
                <a:cubicBezTo>
                  <a:pt x="17097" y="1521"/>
                  <a:pt x="14643" y="0"/>
                  <a:pt x="11986" y="0"/>
                </a:cubicBezTo>
                <a:close/>
              </a:path>
            </a:pathLst>
          </a:custGeom>
          <a:solidFill>
            <a:srgbClr val="FF0000"/>
          </a:solidFill>
          <a:ln w="16725" cap="flat" cmpd="sng">
            <a:solidFill>
              <a:srgbClr val="BFBFBF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  Rapid call off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75" name="Google Shape;575;p96"/>
          <p:cNvSpPr/>
          <p:nvPr/>
        </p:nvSpPr>
        <p:spPr>
          <a:xfrm>
            <a:off x="9789749" y="3567227"/>
            <a:ext cx="1920996" cy="26213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chemeClr val="lt1"/>
          </a:solidFill>
          <a:ln w="16725" cap="flat" cmpd="sng">
            <a:solidFill>
              <a:srgbClr val="000000">
                <a:alpha val="40000"/>
              </a:srgbClr>
            </a:solidFill>
            <a:prstDash val="solid"/>
            <a:miter lim="400000"/>
            <a:headEnd type="none" w="sm" len="sm"/>
            <a:tailEnd type="none" w="sm" len="sm"/>
          </a:ln>
          <a:effectLst>
            <a:outerShdw blurRad="117068" dist="50172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77775" tIns="177775" rIns="177775" bIns="1777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85">
              <a:solidFill>
                <a:srgbClr val="0C0C0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C0C0C"/>
                </a:solidFill>
              </a:rPr>
              <a:t>Available on all lots, supporting transition to conflict</a:t>
            </a:r>
            <a:endParaRPr sz="1580">
              <a:solidFill>
                <a:srgbClr val="0C0C0C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97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Competitive selection process overview  </a:t>
            </a:r>
            <a:endParaRPr/>
          </a:p>
        </p:txBody>
      </p:sp>
      <p:sp>
        <p:nvSpPr>
          <p:cNvPr id="581" name="Google Shape;581;p97"/>
          <p:cNvSpPr/>
          <p:nvPr/>
        </p:nvSpPr>
        <p:spPr>
          <a:xfrm rot="5400000" flipH="1">
            <a:off x="-44950" y="2592000"/>
            <a:ext cx="3714900" cy="2714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699A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97"/>
          <p:cNvSpPr/>
          <p:nvPr/>
        </p:nvSpPr>
        <p:spPr>
          <a:xfrm rot="5400000" flipH="1">
            <a:off x="7010250" y="1975650"/>
            <a:ext cx="5263800" cy="41358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C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97"/>
          <p:cNvSpPr/>
          <p:nvPr/>
        </p:nvSpPr>
        <p:spPr>
          <a:xfrm rot="5400000" flipH="1">
            <a:off x="2913100" y="2524500"/>
            <a:ext cx="4917900" cy="30381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A6B80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97"/>
          <p:cNvSpPr txBox="1"/>
          <p:nvPr/>
        </p:nvSpPr>
        <p:spPr>
          <a:xfrm>
            <a:off x="617450" y="2091900"/>
            <a:ext cx="2390100" cy="39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Buyers will invite tenders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Determine if any suppliers are excluded or excludable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Apply conditions of participation, if applicable  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Apply award criteria</a:t>
            </a:r>
            <a:r>
              <a:rPr lang="en-GB" sz="1800" b="1"/>
              <a:t> 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585" name="Google Shape;585;p97"/>
          <p:cNvSpPr txBox="1"/>
          <p:nvPr/>
        </p:nvSpPr>
        <p:spPr>
          <a:xfrm>
            <a:off x="7905475" y="1488800"/>
            <a:ext cx="3653700" cy="48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I</a:t>
            </a:r>
            <a:r>
              <a:rPr lang="en-GB" sz="1800" b="1"/>
              <a:t>nitial Stage - Mandatory 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Invite requests to participate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Determine if any suppliers are excluded or excludable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Optional Stages 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Conditions of participation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Tendering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Presentation/Demonstration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Site Visit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Dialogue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Negotiation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Final Tendering Stage - 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Mandatory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Apply award criteria</a:t>
            </a:r>
            <a:r>
              <a:rPr lang="en-GB" sz="1800" b="1">
                <a:solidFill>
                  <a:schemeClr val="dk1"/>
                </a:solidFill>
              </a:rPr>
              <a:t> 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86" name="Google Shape;586;p97"/>
          <p:cNvSpPr txBox="1"/>
          <p:nvPr/>
        </p:nvSpPr>
        <p:spPr>
          <a:xfrm>
            <a:off x="4159025" y="1662325"/>
            <a:ext cx="2328000" cy="30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Stage 1</a:t>
            </a:r>
            <a:r>
              <a:rPr lang="en-GB" sz="1800"/>
              <a:t>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Invite requests to participate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Apply conditions of participation, if applicable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Determine if any suppliers are excluded or excludable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</a:rPr>
              <a:t>Stage 2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Invite tenders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Apply award criteria</a:t>
            </a:r>
            <a:r>
              <a:rPr lang="en-GB" sz="1800" b="1">
                <a:solidFill>
                  <a:schemeClr val="dk1"/>
                </a:solidFill>
              </a:rPr>
              <a:t> </a:t>
            </a:r>
            <a:endParaRPr sz="1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</a:endParaRPr>
          </a:p>
        </p:txBody>
      </p:sp>
      <p:sp>
        <p:nvSpPr>
          <p:cNvPr id="587" name="Google Shape;587;p97"/>
          <p:cNvSpPr/>
          <p:nvPr/>
        </p:nvSpPr>
        <p:spPr>
          <a:xfrm>
            <a:off x="8787175" y="1209175"/>
            <a:ext cx="1890300" cy="574800"/>
          </a:xfrm>
          <a:prstGeom prst="roundRect">
            <a:avLst>
              <a:gd name="adj" fmla="val 16667"/>
            </a:avLst>
          </a:prstGeom>
          <a:solidFill>
            <a:srgbClr val="A6B80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Multi stage 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588" name="Google Shape;588;p97"/>
          <p:cNvSpPr/>
          <p:nvPr/>
        </p:nvSpPr>
        <p:spPr>
          <a:xfrm>
            <a:off x="777450" y="1716100"/>
            <a:ext cx="1890300" cy="574800"/>
          </a:xfrm>
          <a:prstGeom prst="roundRect">
            <a:avLst>
              <a:gd name="adj" fmla="val 16667"/>
            </a:avLst>
          </a:prstGeom>
          <a:solidFill>
            <a:srgbClr val="A6B80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Single stage 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589" name="Google Shape;589;p97"/>
          <p:cNvSpPr/>
          <p:nvPr/>
        </p:nvSpPr>
        <p:spPr>
          <a:xfrm>
            <a:off x="4426900" y="1209175"/>
            <a:ext cx="1890300" cy="574800"/>
          </a:xfrm>
          <a:prstGeom prst="roundRect">
            <a:avLst>
              <a:gd name="adj" fmla="val 16667"/>
            </a:avLst>
          </a:prstGeom>
          <a:solidFill>
            <a:srgbClr val="A6B80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Two stage  </a:t>
            </a:r>
            <a:endParaRPr sz="1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8"/>
          <p:cNvSpPr txBox="1">
            <a:spLocks noGrp="1"/>
          </p:cNvSpPr>
          <p:nvPr>
            <p:ph type="ctrTitle" idx="2"/>
          </p:nvPr>
        </p:nvSpPr>
        <p:spPr>
          <a:xfrm>
            <a:off x="397375" y="2131500"/>
            <a:ext cx="5266200" cy="11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 high level ITT design </a:t>
            </a:r>
            <a:endParaRPr/>
          </a:p>
        </p:txBody>
      </p:sp>
      <p:sp>
        <p:nvSpPr>
          <p:cNvPr id="595" name="Google Shape;595;p98"/>
          <p:cNvSpPr txBox="1"/>
          <p:nvPr/>
        </p:nvSpPr>
        <p:spPr>
          <a:xfrm>
            <a:off x="229800" y="3641475"/>
            <a:ext cx="4304100" cy="1970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793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Please remember that the information provided in these slides are for information purposes only and any information contained within these slides will be superseded by the published bid pack.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9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considerations </a:t>
            </a:r>
            <a:endParaRPr/>
          </a:p>
        </p:txBody>
      </p:sp>
      <p:graphicFrame>
        <p:nvGraphicFramePr>
          <p:cNvPr id="601" name="Google Shape;601;p99"/>
          <p:cNvGraphicFramePr/>
          <p:nvPr/>
        </p:nvGraphicFramePr>
        <p:xfrm>
          <a:off x="162425" y="1645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{2D14F777-4349-4DB4-9DBD-39ECB81941ED}</a:tableStyleId>
              </a:tblPr>
              <a:tblGrid>
                <a:gridCol w="283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2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225">
                <a:tc row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/>
                        <a:t>DIPS 2 </a:t>
                      </a:r>
                      <a:endParaRPr sz="18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B7B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1</a:t>
                      </a:r>
                      <a:endParaRPr b="1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Above £20m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2</a:t>
                      </a:r>
                      <a:endParaRPr b="1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£5m - £20m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3 Neutral Vendor </a:t>
                      </a:r>
                      <a:endParaRPr b="1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Below £5m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No of suppliers (capped)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Uncapped for onboarding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7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Call off mechanism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 lvl="0" indent="-31115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Competitive selection process </a:t>
                      </a:r>
                      <a:endParaRPr sz="13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457200" lvl="0" indent="-31115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AWOC</a:t>
                      </a:r>
                      <a:endParaRPr sz="13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457200" lvl="0" indent="-31115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Rapid call off </a:t>
                      </a:r>
                      <a:endParaRPr sz="13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457200" lvl="0" indent="-31115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Downselection </a:t>
                      </a:r>
                      <a:endParaRPr sz="13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Recommended max total contract value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N/A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£20m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£5m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Recommended min total contract value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£20m 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£5m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No min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Max call off term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 max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 max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Recommended max 3 years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900"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Evaluation approach</a:t>
                      </a:r>
                      <a:endParaRPr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Gold FVRA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Silver FVRA 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Gold FVRA (The NV) 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High barrier to entry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Medium barrier to entry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/>
                        <a:t>Low barrier to entry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02" name="Google Shape;602;p99"/>
          <p:cNvSpPr txBox="1"/>
          <p:nvPr/>
        </p:nvSpPr>
        <p:spPr>
          <a:xfrm>
            <a:off x="124375" y="6527975"/>
            <a:ext cx="45585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latin typeface="Calibri"/>
                <a:ea typeface="Calibri"/>
                <a:cs typeface="Calibri"/>
                <a:sym typeface="Calibri"/>
              </a:rPr>
              <a:t>*This is a draft and therefore GCA reserves the right to change the lotting structure 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00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High level ITT process overview </a:t>
            </a:r>
            <a:endParaRPr/>
          </a:p>
        </p:txBody>
      </p:sp>
      <p:grpSp>
        <p:nvGrpSpPr>
          <p:cNvPr id="608" name="Google Shape;608;p100"/>
          <p:cNvGrpSpPr/>
          <p:nvPr/>
        </p:nvGrpSpPr>
        <p:grpSpPr>
          <a:xfrm>
            <a:off x="8453617" y="1427531"/>
            <a:ext cx="3565608" cy="2535309"/>
            <a:chOff x="8323964" y="1081604"/>
            <a:chExt cx="3289306" cy="2373662"/>
          </a:xfrm>
        </p:grpSpPr>
        <p:sp>
          <p:nvSpPr>
            <p:cNvPr id="609" name="Google Shape;609;p100"/>
            <p:cNvSpPr/>
            <p:nvPr/>
          </p:nvSpPr>
          <p:spPr>
            <a:xfrm>
              <a:off x="8323964" y="1777342"/>
              <a:ext cx="1663007" cy="1676093"/>
            </a:xfrm>
            <a:custGeom>
              <a:avLst/>
              <a:gdLst/>
              <a:ahLst/>
              <a:cxnLst/>
              <a:rect l="l" t="t" r="r" b="b"/>
              <a:pathLst>
                <a:path w="4577" h="4612" extrusionOk="0">
                  <a:moveTo>
                    <a:pt x="325" y="357"/>
                  </a:moveTo>
                  <a:lnTo>
                    <a:pt x="448" y="291"/>
                  </a:lnTo>
                  <a:lnTo>
                    <a:pt x="693" y="176"/>
                  </a:lnTo>
                  <a:lnTo>
                    <a:pt x="877" y="105"/>
                  </a:lnTo>
                  <a:lnTo>
                    <a:pt x="1001" y="67"/>
                  </a:lnTo>
                  <a:lnTo>
                    <a:pt x="1124" y="37"/>
                  </a:lnTo>
                  <a:lnTo>
                    <a:pt x="1246" y="16"/>
                  </a:lnTo>
                  <a:lnTo>
                    <a:pt x="1367" y="3"/>
                  </a:lnTo>
                  <a:lnTo>
                    <a:pt x="1488" y="0"/>
                  </a:lnTo>
                  <a:lnTo>
                    <a:pt x="1608" y="7"/>
                  </a:lnTo>
                  <a:lnTo>
                    <a:pt x="1726" y="26"/>
                  </a:lnTo>
                  <a:lnTo>
                    <a:pt x="1843" y="57"/>
                  </a:lnTo>
                  <a:lnTo>
                    <a:pt x="1957" y="99"/>
                  </a:lnTo>
                  <a:lnTo>
                    <a:pt x="2071" y="155"/>
                  </a:lnTo>
                  <a:lnTo>
                    <a:pt x="2180" y="226"/>
                  </a:lnTo>
                  <a:lnTo>
                    <a:pt x="2235" y="268"/>
                  </a:lnTo>
                  <a:lnTo>
                    <a:pt x="2294" y="317"/>
                  </a:lnTo>
                  <a:lnTo>
                    <a:pt x="2404" y="429"/>
                  </a:lnTo>
                  <a:lnTo>
                    <a:pt x="2501" y="554"/>
                  </a:lnTo>
                  <a:lnTo>
                    <a:pt x="2591" y="689"/>
                  </a:lnTo>
                  <a:lnTo>
                    <a:pt x="2672" y="835"/>
                  </a:lnTo>
                  <a:lnTo>
                    <a:pt x="2746" y="989"/>
                  </a:lnTo>
                  <a:lnTo>
                    <a:pt x="2849" y="1234"/>
                  </a:lnTo>
                  <a:lnTo>
                    <a:pt x="3038" y="1762"/>
                  </a:lnTo>
                  <a:lnTo>
                    <a:pt x="3241" y="2312"/>
                  </a:lnTo>
                  <a:lnTo>
                    <a:pt x="3359" y="2581"/>
                  </a:lnTo>
                  <a:lnTo>
                    <a:pt x="3448" y="2759"/>
                  </a:lnTo>
                  <a:lnTo>
                    <a:pt x="3496" y="2845"/>
                  </a:lnTo>
                  <a:lnTo>
                    <a:pt x="3634" y="3093"/>
                  </a:lnTo>
                  <a:lnTo>
                    <a:pt x="3891" y="3565"/>
                  </a:lnTo>
                  <a:lnTo>
                    <a:pt x="4079" y="3900"/>
                  </a:lnTo>
                  <a:lnTo>
                    <a:pt x="4211" y="4113"/>
                  </a:lnTo>
                  <a:lnTo>
                    <a:pt x="4349" y="4319"/>
                  </a:lnTo>
                  <a:lnTo>
                    <a:pt x="4497" y="4517"/>
                  </a:lnTo>
                  <a:lnTo>
                    <a:pt x="4577" y="4612"/>
                  </a:lnTo>
                  <a:lnTo>
                    <a:pt x="1839" y="4612"/>
                  </a:lnTo>
                  <a:lnTo>
                    <a:pt x="1748" y="4611"/>
                  </a:lnTo>
                  <a:lnTo>
                    <a:pt x="1575" y="4595"/>
                  </a:lnTo>
                  <a:lnTo>
                    <a:pt x="1413" y="4560"/>
                  </a:lnTo>
                  <a:lnTo>
                    <a:pt x="1266" y="4507"/>
                  </a:lnTo>
                  <a:lnTo>
                    <a:pt x="1167" y="4451"/>
                  </a:lnTo>
                  <a:lnTo>
                    <a:pt x="1105" y="4407"/>
                  </a:lnTo>
                  <a:lnTo>
                    <a:pt x="1047" y="4357"/>
                  </a:lnTo>
                  <a:lnTo>
                    <a:pt x="996" y="4301"/>
                  </a:lnTo>
                  <a:lnTo>
                    <a:pt x="949" y="4239"/>
                  </a:lnTo>
                  <a:lnTo>
                    <a:pt x="908" y="4168"/>
                  </a:lnTo>
                  <a:lnTo>
                    <a:pt x="872" y="4092"/>
                  </a:lnTo>
                  <a:lnTo>
                    <a:pt x="843" y="4008"/>
                  </a:lnTo>
                  <a:lnTo>
                    <a:pt x="830" y="3963"/>
                  </a:lnTo>
                  <a:lnTo>
                    <a:pt x="20" y="934"/>
                  </a:lnTo>
                  <a:lnTo>
                    <a:pt x="7" y="887"/>
                  </a:lnTo>
                  <a:lnTo>
                    <a:pt x="0" y="797"/>
                  </a:lnTo>
                  <a:lnTo>
                    <a:pt x="10" y="714"/>
                  </a:lnTo>
                  <a:lnTo>
                    <a:pt x="37" y="636"/>
                  </a:lnTo>
                  <a:lnTo>
                    <a:pt x="80" y="562"/>
                  </a:lnTo>
                  <a:lnTo>
                    <a:pt x="135" y="496"/>
                  </a:lnTo>
                  <a:lnTo>
                    <a:pt x="203" y="435"/>
                  </a:lnTo>
                  <a:lnTo>
                    <a:pt x="282" y="382"/>
                  </a:lnTo>
                  <a:lnTo>
                    <a:pt x="325" y="357"/>
                  </a:lnTo>
                  <a:close/>
                </a:path>
              </a:pathLst>
            </a:custGeom>
            <a:solidFill>
              <a:srgbClr val="6EA56C"/>
            </a:solidFill>
            <a:ln w="28575" cap="flat" cmpd="sng">
              <a:solidFill>
                <a:srgbClr val="6EA5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100"/>
            <p:cNvSpPr/>
            <p:nvPr/>
          </p:nvSpPr>
          <p:spPr>
            <a:xfrm>
              <a:off x="8566055" y="1258265"/>
              <a:ext cx="3047215" cy="2197001"/>
            </a:xfrm>
            <a:custGeom>
              <a:avLst/>
              <a:gdLst/>
              <a:ahLst/>
              <a:cxnLst/>
              <a:rect l="l" t="t" r="r" b="b"/>
              <a:pathLst>
                <a:path w="4432313" h="3195638" extrusionOk="0">
                  <a:moveTo>
                    <a:pt x="238138" y="0"/>
                  </a:moveTo>
                  <a:lnTo>
                    <a:pt x="4194188" y="0"/>
                  </a:lnTo>
                  <a:lnTo>
                    <a:pt x="4219059" y="1058"/>
                  </a:lnTo>
                  <a:lnTo>
                    <a:pt x="4266155" y="10054"/>
                  </a:lnTo>
                  <a:lnTo>
                    <a:pt x="4309017" y="27517"/>
                  </a:lnTo>
                  <a:lnTo>
                    <a:pt x="4347117" y="53446"/>
                  </a:lnTo>
                  <a:lnTo>
                    <a:pt x="4378867" y="85725"/>
                  </a:lnTo>
                  <a:lnTo>
                    <a:pt x="4404267" y="123825"/>
                  </a:lnTo>
                  <a:lnTo>
                    <a:pt x="4422259" y="166688"/>
                  </a:lnTo>
                  <a:lnTo>
                    <a:pt x="4431784" y="213254"/>
                  </a:lnTo>
                  <a:lnTo>
                    <a:pt x="4432313" y="238125"/>
                  </a:lnTo>
                  <a:lnTo>
                    <a:pt x="4432313" y="2957513"/>
                  </a:lnTo>
                  <a:lnTo>
                    <a:pt x="4431784" y="2981855"/>
                  </a:lnTo>
                  <a:lnTo>
                    <a:pt x="4422259" y="3029480"/>
                  </a:lnTo>
                  <a:lnTo>
                    <a:pt x="4404267" y="3072342"/>
                  </a:lnTo>
                  <a:lnTo>
                    <a:pt x="4378867" y="3110442"/>
                  </a:lnTo>
                  <a:lnTo>
                    <a:pt x="4347117" y="3142192"/>
                  </a:lnTo>
                  <a:lnTo>
                    <a:pt x="4309017" y="3167592"/>
                  </a:lnTo>
                  <a:lnTo>
                    <a:pt x="4266155" y="3185584"/>
                  </a:lnTo>
                  <a:lnTo>
                    <a:pt x="4219059" y="3195109"/>
                  </a:lnTo>
                  <a:lnTo>
                    <a:pt x="4194188" y="3195638"/>
                  </a:lnTo>
                  <a:lnTo>
                    <a:pt x="2800474" y="3195638"/>
                  </a:lnTo>
                  <a:lnTo>
                    <a:pt x="1476388" y="3195638"/>
                  </a:lnTo>
                  <a:lnTo>
                    <a:pt x="1086472" y="3195638"/>
                  </a:lnTo>
                  <a:cubicBezTo>
                    <a:pt x="1027307" y="3195638"/>
                    <a:pt x="970942" y="3183647"/>
                    <a:pt x="919675" y="3161964"/>
                  </a:cubicBezTo>
                  <a:lnTo>
                    <a:pt x="893016" y="3147493"/>
                  </a:lnTo>
                  <a:lnTo>
                    <a:pt x="848282" y="3125588"/>
                  </a:lnTo>
                  <a:cubicBezTo>
                    <a:pt x="801544" y="3096772"/>
                    <a:pt x="759683" y="3058317"/>
                    <a:pt x="725861" y="3010755"/>
                  </a:cubicBezTo>
                  <a:lnTo>
                    <a:pt x="78130" y="2099905"/>
                  </a:lnTo>
                  <a:cubicBezTo>
                    <a:pt x="44308" y="2052344"/>
                    <a:pt x="21726" y="2000179"/>
                    <a:pt x="9850" y="1946572"/>
                  </a:cubicBezTo>
                  <a:lnTo>
                    <a:pt x="7006" y="1923150"/>
                  </a:lnTo>
                  <a:lnTo>
                    <a:pt x="4055" y="1913643"/>
                  </a:lnTo>
                  <a:cubicBezTo>
                    <a:pt x="1405" y="1900694"/>
                    <a:pt x="13" y="1887285"/>
                    <a:pt x="13" y="1873552"/>
                  </a:cubicBezTo>
                  <a:lnTo>
                    <a:pt x="13" y="1865581"/>
                  </a:lnTo>
                  <a:lnTo>
                    <a:pt x="0" y="1865473"/>
                  </a:lnTo>
                  <a:lnTo>
                    <a:pt x="13" y="1865291"/>
                  </a:lnTo>
                  <a:lnTo>
                    <a:pt x="13" y="1358683"/>
                  </a:lnTo>
                  <a:lnTo>
                    <a:pt x="13" y="431353"/>
                  </a:lnTo>
                  <a:lnTo>
                    <a:pt x="13" y="238125"/>
                  </a:lnTo>
                  <a:lnTo>
                    <a:pt x="1071" y="213254"/>
                  </a:lnTo>
                  <a:lnTo>
                    <a:pt x="10067" y="166688"/>
                  </a:lnTo>
                  <a:lnTo>
                    <a:pt x="27530" y="123825"/>
                  </a:lnTo>
                  <a:lnTo>
                    <a:pt x="53459" y="85725"/>
                  </a:lnTo>
                  <a:lnTo>
                    <a:pt x="85738" y="53446"/>
                  </a:lnTo>
                  <a:lnTo>
                    <a:pt x="123838" y="27517"/>
                  </a:lnTo>
                  <a:lnTo>
                    <a:pt x="166701" y="10054"/>
                  </a:lnTo>
                  <a:lnTo>
                    <a:pt x="212738" y="1058"/>
                  </a:lnTo>
                  <a:close/>
                </a:path>
              </a:pathLst>
            </a:custGeom>
            <a:solidFill>
              <a:srgbClr val="F8FAF7"/>
            </a:solidFill>
            <a:ln w="28575" cap="flat" cmpd="sng">
              <a:solidFill>
                <a:srgbClr val="6EA5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100"/>
            <p:cNvSpPr/>
            <p:nvPr/>
          </p:nvSpPr>
          <p:spPr>
            <a:xfrm>
              <a:off x="8750349" y="1081604"/>
              <a:ext cx="713187" cy="520167"/>
            </a:xfrm>
            <a:custGeom>
              <a:avLst/>
              <a:gdLst/>
              <a:ahLst/>
              <a:cxnLst/>
              <a:rect l="l" t="t" r="r" b="b"/>
              <a:pathLst>
                <a:path w="1963" h="1432" extrusionOk="0">
                  <a:moveTo>
                    <a:pt x="288" y="0"/>
                  </a:moveTo>
                  <a:lnTo>
                    <a:pt x="1674" y="0"/>
                  </a:lnTo>
                  <a:lnTo>
                    <a:pt x="1705" y="1"/>
                  </a:lnTo>
                  <a:lnTo>
                    <a:pt x="1761" y="13"/>
                  </a:lnTo>
                  <a:lnTo>
                    <a:pt x="1813" y="33"/>
                  </a:lnTo>
                  <a:lnTo>
                    <a:pt x="1859" y="65"/>
                  </a:lnTo>
                  <a:lnTo>
                    <a:pt x="1898" y="104"/>
                  </a:lnTo>
                  <a:lnTo>
                    <a:pt x="1929" y="150"/>
                  </a:lnTo>
                  <a:lnTo>
                    <a:pt x="1950" y="202"/>
                  </a:lnTo>
                  <a:lnTo>
                    <a:pt x="1961" y="258"/>
                  </a:lnTo>
                  <a:lnTo>
                    <a:pt x="1963" y="288"/>
                  </a:lnTo>
                  <a:lnTo>
                    <a:pt x="1963" y="956"/>
                  </a:lnTo>
                  <a:lnTo>
                    <a:pt x="1961" y="988"/>
                  </a:lnTo>
                  <a:lnTo>
                    <a:pt x="1952" y="1048"/>
                  </a:lnTo>
                  <a:lnTo>
                    <a:pt x="1934" y="1099"/>
                  </a:lnTo>
                  <a:lnTo>
                    <a:pt x="1906" y="1143"/>
                  </a:lnTo>
                  <a:lnTo>
                    <a:pt x="1873" y="1181"/>
                  </a:lnTo>
                  <a:lnTo>
                    <a:pt x="1833" y="1211"/>
                  </a:lnTo>
                  <a:lnTo>
                    <a:pt x="1764" y="1246"/>
                  </a:lnTo>
                  <a:lnTo>
                    <a:pt x="1710" y="1262"/>
                  </a:lnTo>
                  <a:lnTo>
                    <a:pt x="1153" y="1406"/>
                  </a:lnTo>
                  <a:lnTo>
                    <a:pt x="1111" y="1419"/>
                  </a:lnTo>
                  <a:lnTo>
                    <a:pt x="1030" y="1432"/>
                  </a:lnTo>
                  <a:lnTo>
                    <a:pt x="949" y="1432"/>
                  </a:lnTo>
                  <a:lnTo>
                    <a:pt x="869" y="1419"/>
                  </a:lnTo>
                  <a:lnTo>
                    <a:pt x="828" y="1406"/>
                  </a:lnTo>
                  <a:lnTo>
                    <a:pt x="180" y="1226"/>
                  </a:lnTo>
                  <a:lnTo>
                    <a:pt x="155" y="1218"/>
                  </a:lnTo>
                  <a:lnTo>
                    <a:pt x="115" y="1200"/>
                  </a:lnTo>
                  <a:lnTo>
                    <a:pt x="82" y="1177"/>
                  </a:lnTo>
                  <a:lnTo>
                    <a:pt x="53" y="1148"/>
                  </a:lnTo>
                  <a:lnTo>
                    <a:pt x="32" y="1113"/>
                  </a:lnTo>
                  <a:lnTo>
                    <a:pt x="16" y="1074"/>
                  </a:lnTo>
                  <a:lnTo>
                    <a:pt x="1" y="1008"/>
                  </a:lnTo>
                  <a:lnTo>
                    <a:pt x="0" y="956"/>
                  </a:lnTo>
                  <a:lnTo>
                    <a:pt x="0" y="288"/>
                  </a:lnTo>
                  <a:lnTo>
                    <a:pt x="0" y="258"/>
                  </a:lnTo>
                  <a:lnTo>
                    <a:pt x="11" y="202"/>
                  </a:lnTo>
                  <a:lnTo>
                    <a:pt x="33" y="150"/>
                  </a:lnTo>
                  <a:lnTo>
                    <a:pt x="63" y="104"/>
                  </a:lnTo>
                  <a:lnTo>
                    <a:pt x="102" y="65"/>
                  </a:lnTo>
                  <a:lnTo>
                    <a:pt x="148" y="33"/>
                  </a:lnTo>
                  <a:lnTo>
                    <a:pt x="200" y="13"/>
                  </a:lnTo>
                  <a:lnTo>
                    <a:pt x="258" y="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6EA56C"/>
            </a:solidFill>
            <a:ln>
              <a:noFill/>
            </a:ln>
          </p:spPr>
          <p:txBody>
            <a:bodyPr spcFirstLastPara="1" wrap="square" lIns="91425" tIns="45700" rIns="91425" bIns="18287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/>
            </a:p>
          </p:txBody>
        </p:sp>
        <p:sp>
          <p:nvSpPr>
            <p:cNvPr id="612" name="Google Shape;612;p100"/>
            <p:cNvSpPr txBox="1"/>
            <p:nvPr/>
          </p:nvSpPr>
          <p:spPr>
            <a:xfrm>
              <a:off x="9941911" y="1434599"/>
              <a:ext cx="1463393" cy="345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rgbClr val="244470"/>
                  </a:solidFill>
                  <a:latin typeface="Calibri"/>
                  <a:ea typeface="Calibri"/>
                  <a:cs typeface="Calibri"/>
                  <a:sym typeface="Calibri"/>
                </a:rPr>
                <a:t>ITT stages</a:t>
              </a:r>
              <a:endParaRPr/>
            </a:p>
          </p:txBody>
        </p:sp>
        <p:sp>
          <p:nvSpPr>
            <p:cNvPr id="613" name="Google Shape;613;p100"/>
            <p:cNvSpPr/>
            <p:nvPr/>
          </p:nvSpPr>
          <p:spPr>
            <a:xfrm>
              <a:off x="11133087" y="3217890"/>
              <a:ext cx="65400" cy="65400"/>
            </a:xfrm>
            <a:prstGeom prst="ellipse">
              <a:avLst/>
            </a:prstGeom>
            <a:solidFill>
              <a:srgbClr val="6EA5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100"/>
            <p:cNvSpPr/>
            <p:nvPr/>
          </p:nvSpPr>
          <p:spPr>
            <a:xfrm>
              <a:off x="11237775" y="3217890"/>
              <a:ext cx="65400" cy="65400"/>
            </a:xfrm>
            <a:prstGeom prst="ellipse">
              <a:avLst/>
            </a:prstGeom>
            <a:solidFill>
              <a:srgbClr val="6EA5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100"/>
            <p:cNvSpPr/>
            <p:nvPr/>
          </p:nvSpPr>
          <p:spPr>
            <a:xfrm>
              <a:off x="11342463" y="3217890"/>
              <a:ext cx="65400" cy="65400"/>
            </a:xfrm>
            <a:prstGeom prst="ellipse">
              <a:avLst/>
            </a:prstGeom>
            <a:solidFill>
              <a:srgbClr val="6EA5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100"/>
          <p:cNvGrpSpPr/>
          <p:nvPr/>
        </p:nvGrpSpPr>
        <p:grpSpPr>
          <a:xfrm>
            <a:off x="168425" y="1427531"/>
            <a:ext cx="3565608" cy="2535309"/>
            <a:chOff x="680798" y="1081604"/>
            <a:chExt cx="3289306" cy="2373662"/>
          </a:xfrm>
        </p:grpSpPr>
        <p:sp>
          <p:nvSpPr>
            <p:cNvPr id="617" name="Google Shape;617;p100"/>
            <p:cNvSpPr/>
            <p:nvPr/>
          </p:nvSpPr>
          <p:spPr>
            <a:xfrm>
              <a:off x="680798" y="1777342"/>
              <a:ext cx="1663007" cy="1676093"/>
            </a:xfrm>
            <a:custGeom>
              <a:avLst/>
              <a:gdLst/>
              <a:ahLst/>
              <a:cxnLst/>
              <a:rect l="l" t="t" r="r" b="b"/>
              <a:pathLst>
                <a:path w="4577" h="4612" extrusionOk="0">
                  <a:moveTo>
                    <a:pt x="325" y="357"/>
                  </a:moveTo>
                  <a:lnTo>
                    <a:pt x="448" y="291"/>
                  </a:lnTo>
                  <a:lnTo>
                    <a:pt x="693" y="176"/>
                  </a:lnTo>
                  <a:lnTo>
                    <a:pt x="877" y="105"/>
                  </a:lnTo>
                  <a:lnTo>
                    <a:pt x="1001" y="67"/>
                  </a:lnTo>
                  <a:lnTo>
                    <a:pt x="1124" y="37"/>
                  </a:lnTo>
                  <a:lnTo>
                    <a:pt x="1246" y="16"/>
                  </a:lnTo>
                  <a:lnTo>
                    <a:pt x="1367" y="3"/>
                  </a:lnTo>
                  <a:lnTo>
                    <a:pt x="1488" y="0"/>
                  </a:lnTo>
                  <a:lnTo>
                    <a:pt x="1608" y="7"/>
                  </a:lnTo>
                  <a:lnTo>
                    <a:pt x="1726" y="26"/>
                  </a:lnTo>
                  <a:lnTo>
                    <a:pt x="1843" y="57"/>
                  </a:lnTo>
                  <a:lnTo>
                    <a:pt x="1957" y="99"/>
                  </a:lnTo>
                  <a:lnTo>
                    <a:pt x="2071" y="155"/>
                  </a:lnTo>
                  <a:lnTo>
                    <a:pt x="2180" y="226"/>
                  </a:lnTo>
                  <a:lnTo>
                    <a:pt x="2235" y="268"/>
                  </a:lnTo>
                  <a:lnTo>
                    <a:pt x="2294" y="317"/>
                  </a:lnTo>
                  <a:lnTo>
                    <a:pt x="2404" y="429"/>
                  </a:lnTo>
                  <a:lnTo>
                    <a:pt x="2501" y="554"/>
                  </a:lnTo>
                  <a:lnTo>
                    <a:pt x="2591" y="689"/>
                  </a:lnTo>
                  <a:lnTo>
                    <a:pt x="2672" y="835"/>
                  </a:lnTo>
                  <a:lnTo>
                    <a:pt x="2746" y="989"/>
                  </a:lnTo>
                  <a:lnTo>
                    <a:pt x="2849" y="1234"/>
                  </a:lnTo>
                  <a:lnTo>
                    <a:pt x="3038" y="1762"/>
                  </a:lnTo>
                  <a:lnTo>
                    <a:pt x="3241" y="2312"/>
                  </a:lnTo>
                  <a:lnTo>
                    <a:pt x="3359" y="2581"/>
                  </a:lnTo>
                  <a:lnTo>
                    <a:pt x="3448" y="2759"/>
                  </a:lnTo>
                  <a:lnTo>
                    <a:pt x="3496" y="2845"/>
                  </a:lnTo>
                  <a:lnTo>
                    <a:pt x="3634" y="3093"/>
                  </a:lnTo>
                  <a:lnTo>
                    <a:pt x="3891" y="3565"/>
                  </a:lnTo>
                  <a:lnTo>
                    <a:pt x="4079" y="3900"/>
                  </a:lnTo>
                  <a:lnTo>
                    <a:pt x="4211" y="4113"/>
                  </a:lnTo>
                  <a:lnTo>
                    <a:pt x="4349" y="4319"/>
                  </a:lnTo>
                  <a:lnTo>
                    <a:pt x="4497" y="4517"/>
                  </a:lnTo>
                  <a:lnTo>
                    <a:pt x="4577" y="4612"/>
                  </a:lnTo>
                  <a:lnTo>
                    <a:pt x="1839" y="4612"/>
                  </a:lnTo>
                  <a:lnTo>
                    <a:pt x="1748" y="4611"/>
                  </a:lnTo>
                  <a:lnTo>
                    <a:pt x="1575" y="4595"/>
                  </a:lnTo>
                  <a:lnTo>
                    <a:pt x="1413" y="4560"/>
                  </a:lnTo>
                  <a:lnTo>
                    <a:pt x="1266" y="4507"/>
                  </a:lnTo>
                  <a:lnTo>
                    <a:pt x="1167" y="4451"/>
                  </a:lnTo>
                  <a:lnTo>
                    <a:pt x="1105" y="4407"/>
                  </a:lnTo>
                  <a:lnTo>
                    <a:pt x="1047" y="4357"/>
                  </a:lnTo>
                  <a:lnTo>
                    <a:pt x="996" y="4301"/>
                  </a:lnTo>
                  <a:lnTo>
                    <a:pt x="949" y="4239"/>
                  </a:lnTo>
                  <a:lnTo>
                    <a:pt x="908" y="4168"/>
                  </a:lnTo>
                  <a:lnTo>
                    <a:pt x="872" y="4092"/>
                  </a:lnTo>
                  <a:lnTo>
                    <a:pt x="843" y="4008"/>
                  </a:lnTo>
                  <a:lnTo>
                    <a:pt x="830" y="3963"/>
                  </a:lnTo>
                  <a:lnTo>
                    <a:pt x="20" y="934"/>
                  </a:lnTo>
                  <a:lnTo>
                    <a:pt x="7" y="887"/>
                  </a:lnTo>
                  <a:lnTo>
                    <a:pt x="0" y="797"/>
                  </a:lnTo>
                  <a:lnTo>
                    <a:pt x="10" y="714"/>
                  </a:lnTo>
                  <a:lnTo>
                    <a:pt x="37" y="636"/>
                  </a:lnTo>
                  <a:lnTo>
                    <a:pt x="80" y="562"/>
                  </a:lnTo>
                  <a:lnTo>
                    <a:pt x="135" y="496"/>
                  </a:lnTo>
                  <a:lnTo>
                    <a:pt x="203" y="435"/>
                  </a:lnTo>
                  <a:lnTo>
                    <a:pt x="282" y="382"/>
                  </a:lnTo>
                  <a:lnTo>
                    <a:pt x="325" y="357"/>
                  </a:lnTo>
                  <a:close/>
                </a:path>
              </a:pathLst>
            </a:custGeom>
            <a:solidFill>
              <a:srgbClr val="F15F47"/>
            </a:solidFill>
            <a:ln w="28575" cap="flat" cmpd="sng">
              <a:solidFill>
                <a:srgbClr val="F15F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100"/>
            <p:cNvSpPr/>
            <p:nvPr/>
          </p:nvSpPr>
          <p:spPr>
            <a:xfrm>
              <a:off x="922889" y="1258265"/>
              <a:ext cx="3047215" cy="2197001"/>
            </a:xfrm>
            <a:custGeom>
              <a:avLst/>
              <a:gdLst/>
              <a:ahLst/>
              <a:cxnLst/>
              <a:rect l="l" t="t" r="r" b="b"/>
              <a:pathLst>
                <a:path w="4432313" h="3195638" extrusionOk="0">
                  <a:moveTo>
                    <a:pt x="238138" y="0"/>
                  </a:moveTo>
                  <a:lnTo>
                    <a:pt x="4194188" y="0"/>
                  </a:lnTo>
                  <a:lnTo>
                    <a:pt x="4219059" y="1058"/>
                  </a:lnTo>
                  <a:lnTo>
                    <a:pt x="4266155" y="10054"/>
                  </a:lnTo>
                  <a:lnTo>
                    <a:pt x="4309017" y="27517"/>
                  </a:lnTo>
                  <a:lnTo>
                    <a:pt x="4347117" y="53446"/>
                  </a:lnTo>
                  <a:lnTo>
                    <a:pt x="4378867" y="85725"/>
                  </a:lnTo>
                  <a:lnTo>
                    <a:pt x="4404267" y="123825"/>
                  </a:lnTo>
                  <a:lnTo>
                    <a:pt x="4422259" y="166688"/>
                  </a:lnTo>
                  <a:lnTo>
                    <a:pt x="4431784" y="213254"/>
                  </a:lnTo>
                  <a:lnTo>
                    <a:pt x="4432313" y="238125"/>
                  </a:lnTo>
                  <a:lnTo>
                    <a:pt x="4432313" y="2957513"/>
                  </a:lnTo>
                  <a:lnTo>
                    <a:pt x="4431784" y="2981855"/>
                  </a:lnTo>
                  <a:lnTo>
                    <a:pt x="4422259" y="3029480"/>
                  </a:lnTo>
                  <a:lnTo>
                    <a:pt x="4404267" y="3072342"/>
                  </a:lnTo>
                  <a:lnTo>
                    <a:pt x="4378867" y="3110442"/>
                  </a:lnTo>
                  <a:lnTo>
                    <a:pt x="4347117" y="3142192"/>
                  </a:lnTo>
                  <a:lnTo>
                    <a:pt x="4309017" y="3167592"/>
                  </a:lnTo>
                  <a:lnTo>
                    <a:pt x="4266155" y="3185584"/>
                  </a:lnTo>
                  <a:lnTo>
                    <a:pt x="4219059" y="3195109"/>
                  </a:lnTo>
                  <a:lnTo>
                    <a:pt x="4194188" y="3195638"/>
                  </a:lnTo>
                  <a:lnTo>
                    <a:pt x="2800474" y="3195638"/>
                  </a:lnTo>
                  <a:lnTo>
                    <a:pt x="1476388" y="3195638"/>
                  </a:lnTo>
                  <a:lnTo>
                    <a:pt x="1086472" y="3195638"/>
                  </a:lnTo>
                  <a:cubicBezTo>
                    <a:pt x="1027307" y="3195638"/>
                    <a:pt x="970942" y="3183647"/>
                    <a:pt x="919675" y="3161964"/>
                  </a:cubicBezTo>
                  <a:lnTo>
                    <a:pt x="893016" y="3147493"/>
                  </a:lnTo>
                  <a:lnTo>
                    <a:pt x="848282" y="3125588"/>
                  </a:lnTo>
                  <a:cubicBezTo>
                    <a:pt x="801544" y="3096772"/>
                    <a:pt x="759683" y="3058317"/>
                    <a:pt x="725861" y="3010755"/>
                  </a:cubicBezTo>
                  <a:lnTo>
                    <a:pt x="78130" y="2099905"/>
                  </a:lnTo>
                  <a:cubicBezTo>
                    <a:pt x="44308" y="2052344"/>
                    <a:pt x="21726" y="2000179"/>
                    <a:pt x="9850" y="1946572"/>
                  </a:cubicBezTo>
                  <a:lnTo>
                    <a:pt x="7006" y="1923150"/>
                  </a:lnTo>
                  <a:lnTo>
                    <a:pt x="4055" y="1913643"/>
                  </a:lnTo>
                  <a:cubicBezTo>
                    <a:pt x="1405" y="1900694"/>
                    <a:pt x="13" y="1887285"/>
                    <a:pt x="13" y="1873552"/>
                  </a:cubicBezTo>
                  <a:lnTo>
                    <a:pt x="13" y="1865581"/>
                  </a:lnTo>
                  <a:lnTo>
                    <a:pt x="0" y="1865473"/>
                  </a:lnTo>
                  <a:lnTo>
                    <a:pt x="13" y="1865291"/>
                  </a:lnTo>
                  <a:lnTo>
                    <a:pt x="13" y="1358683"/>
                  </a:lnTo>
                  <a:lnTo>
                    <a:pt x="13" y="431353"/>
                  </a:lnTo>
                  <a:lnTo>
                    <a:pt x="13" y="238125"/>
                  </a:lnTo>
                  <a:lnTo>
                    <a:pt x="1071" y="213254"/>
                  </a:lnTo>
                  <a:lnTo>
                    <a:pt x="10067" y="166688"/>
                  </a:lnTo>
                  <a:lnTo>
                    <a:pt x="27530" y="123825"/>
                  </a:lnTo>
                  <a:lnTo>
                    <a:pt x="53459" y="85725"/>
                  </a:lnTo>
                  <a:lnTo>
                    <a:pt x="85738" y="53446"/>
                  </a:lnTo>
                  <a:lnTo>
                    <a:pt x="123838" y="27517"/>
                  </a:lnTo>
                  <a:lnTo>
                    <a:pt x="166701" y="10054"/>
                  </a:lnTo>
                  <a:lnTo>
                    <a:pt x="212738" y="1058"/>
                  </a:lnTo>
                  <a:close/>
                </a:path>
              </a:pathLst>
            </a:custGeom>
            <a:solidFill>
              <a:srgbClr val="FEF7F6"/>
            </a:solidFill>
            <a:ln w="28575" cap="flat" cmpd="sng">
              <a:solidFill>
                <a:srgbClr val="F15F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00"/>
            <p:cNvSpPr/>
            <p:nvPr/>
          </p:nvSpPr>
          <p:spPr>
            <a:xfrm>
              <a:off x="1107183" y="1081604"/>
              <a:ext cx="713187" cy="520167"/>
            </a:xfrm>
            <a:custGeom>
              <a:avLst/>
              <a:gdLst/>
              <a:ahLst/>
              <a:cxnLst/>
              <a:rect l="l" t="t" r="r" b="b"/>
              <a:pathLst>
                <a:path w="1963" h="1432" extrusionOk="0">
                  <a:moveTo>
                    <a:pt x="288" y="0"/>
                  </a:moveTo>
                  <a:lnTo>
                    <a:pt x="1674" y="0"/>
                  </a:lnTo>
                  <a:lnTo>
                    <a:pt x="1705" y="1"/>
                  </a:lnTo>
                  <a:lnTo>
                    <a:pt x="1761" y="13"/>
                  </a:lnTo>
                  <a:lnTo>
                    <a:pt x="1813" y="33"/>
                  </a:lnTo>
                  <a:lnTo>
                    <a:pt x="1859" y="65"/>
                  </a:lnTo>
                  <a:lnTo>
                    <a:pt x="1898" y="104"/>
                  </a:lnTo>
                  <a:lnTo>
                    <a:pt x="1929" y="150"/>
                  </a:lnTo>
                  <a:lnTo>
                    <a:pt x="1950" y="202"/>
                  </a:lnTo>
                  <a:lnTo>
                    <a:pt x="1961" y="258"/>
                  </a:lnTo>
                  <a:lnTo>
                    <a:pt x="1963" y="288"/>
                  </a:lnTo>
                  <a:lnTo>
                    <a:pt x="1963" y="956"/>
                  </a:lnTo>
                  <a:lnTo>
                    <a:pt x="1961" y="988"/>
                  </a:lnTo>
                  <a:lnTo>
                    <a:pt x="1952" y="1048"/>
                  </a:lnTo>
                  <a:lnTo>
                    <a:pt x="1934" y="1099"/>
                  </a:lnTo>
                  <a:lnTo>
                    <a:pt x="1906" y="1143"/>
                  </a:lnTo>
                  <a:lnTo>
                    <a:pt x="1873" y="1181"/>
                  </a:lnTo>
                  <a:lnTo>
                    <a:pt x="1833" y="1211"/>
                  </a:lnTo>
                  <a:lnTo>
                    <a:pt x="1764" y="1246"/>
                  </a:lnTo>
                  <a:lnTo>
                    <a:pt x="1710" y="1262"/>
                  </a:lnTo>
                  <a:lnTo>
                    <a:pt x="1153" y="1406"/>
                  </a:lnTo>
                  <a:lnTo>
                    <a:pt x="1111" y="1419"/>
                  </a:lnTo>
                  <a:lnTo>
                    <a:pt x="1030" y="1432"/>
                  </a:lnTo>
                  <a:lnTo>
                    <a:pt x="949" y="1432"/>
                  </a:lnTo>
                  <a:lnTo>
                    <a:pt x="869" y="1419"/>
                  </a:lnTo>
                  <a:lnTo>
                    <a:pt x="828" y="1406"/>
                  </a:lnTo>
                  <a:lnTo>
                    <a:pt x="180" y="1226"/>
                  </a:lnTo>
                  <a:lnTo>
                    <a:pt x="155" y="1218"/>
                  </a:lnTo>
                  <a:lnTo>
                    <a:pt x="115" y="1200"/>
                  </a:lnTo>
                  <a:lnTo>
                    <a:pt x="82" y="1177"/>
                  </a:lnTo>
                  <a:lnTo>
                    <a:pt x="53" y="1148"/>
                  </a:lnTo>
                  <a:lnTo>
                    <a:pt x="32" y="1113"/>
                  </a:lnTo>
                  <a:lnTo>
                    <a:pt x="16" y="1074"/>
                  </a:lnTo>
                  <a:lnTo>
                    <a:pt x="1" y="1008"/>
                  </a:lnTo>
                  <a:lnTo>
                    <a:pt x="0" y="956"/>
                  </a:lnTo>
                  <a:lnTo>
                    <a:pt x="0" y="288"/>
                  </a:lnTo>
                  <a:lnTo>
                    <a:pt x="0" y="258"/>
                  </a:lnTo>
                  <a:lnTo>
                    <a:pt x="11" y="202"/>
                  </a:lnTo>
                  <a:lnTo>
                    <a:pt x="33" y="150"/>
                  </a:lnTo>
                  <a:lnTo>
                    <a:pt x="63" y="104"/>
                  </a:lnTo>
                  <a:lnTo>
                    <a:pt x="102" y="65"/>
                  </a:lnTo>
                  <a:lnTo>
                    <a:pt x="148" y="33"/>
                  </a:lnTo>
                  <a:lnTo>
                    <a:pt x="200" y="13"/>
                  </a:lnTo>
                  <a:lnTo>
                    <a:pt x="258" y="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F15F47"/>
            </a:solidFill>
            <a:ln>
              <a:noFill/>
            </a:ln>
          </p:spPr>
          <p:txBody>
            <a:bodyPr spcFirstLastPara="1" wrap="square" lIns="91425" tIns="45700" rIns="91425" bIns="18287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/>
            </a:p>
          </p:txBody>
        </p:sp>
        <p:grpSp>
          <p:nvGrpSpPr>
            <p:cNvPr id="620" name="Google Shape;620;p100"/>
            <p:cNvGrpSpPr/>
            <p:nvPr/>
          </p:nvGrpSpPr>
          <p:grpSpPr>
            <a:xfrm>
              <a:off x="1107184" y="1434599"/>
              <a:ext cx="2654954" cy="1747602"/>
              <a:chOff x="6539331" y="1171009"/>
              <a:chExt cx="5308846" cy="2544187"/>
            </a:xfrm>
          </p:grpSpPr>
          <p:sp>
            <p:nvSpPr>
              <p:cNvPr id="621" name="Google Shape;621;p100"/>
              <p:cNvSpPr txBox="1"/>
              <p:nvPr/>
            </p:nvSpPr>
            <p:spPr>
              <a:xfrm>
                <a:off x="8921977" y="1171009"/>
                <a:ext cx="2926200" cy="50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b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rgbClr val="D92C1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ITT structure </a:t>
                </a:r>
                <a:endParaRPr/>
              </a:p>
            </p:txBody>
          </p:sp>
          <p:sp>
            <p:nvSpPr>
              <p:cNvPr id="622" name="Google Shape;622;p100"/>
              <p:cNvSpPr txBox="1"/>
              <p:nvPr/>
            </p:nvSpPr>
            <p:spPr>
              <a:xfrm>
                <a:off x="6539331" y="1701296"/>
                <a:ext cx="5308800" cy="201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457200" marR="0" lvl="0" indent="-32385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Char char="❏"/>
                </a:pPr>
                <a:r>
                  <a:rPr lang="en-GB" sz="1500">
                    <a:solidFill>
                      <a:schemeClr val="dk1"/>
                    </a:solidFill>
                  </a:rPr>
                  <a:t>Competitive flexible procedure </a:t>
                </a:r>
                <a:endParaRPr sz="1500">
                  <a:solidFill>
                    <a:schemeClr val="dk1"/>
                  </a:solidFill>
                </a:endParaRPr>
              </a:p>
              <a:p>
                <a:pPr marL="457200" marR="0" lvl="0" indent="-32385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Char char="❏"/>
                </a:pPr>
                <a:r>
                  <a:rPr lang="en-GB" sz="1500">
                    <a:solidFill>
                      <a:schemeClr val="dk1"/>
                    </a:solidFill>
                  </a:rPr>
                  <a:t>Multi stage </a:t>
                </a:r>
                <a:endParaRPr sz="1500">
                  <a:solidFill>
                    <a:schemeClr val="dk1"/>
                  </a:solidFill>
                </a:endParaRPr>
              </a:p>
              <a:p>
                <a:pPr marL="457200" marR="0" lvl="0" indent="-32385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Char char="❏"/>
                </a:pPr>
                <a:r>
                  <a:rPr lang="en-GB" sz="1500">
                    <a:solidFill>
                      <a:schemeClr val="dk1"/>
                    </a:solidFill>
                  </a:rPr>
                  <a:t>Potential negotiation and / or dialogue stages for neutral vendor lot </a:t>
                </a:r>
                <a:endParaRPr sz="1500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623" name="Google Shape;623;p100"/>
            <p:cNvSpPr/>
            <p:nvPr/>
          </p:nvSpPr>
          <p:spPr>
            <a:xfrm>
              <a:off x="3489921" y="3217890"/>
              <a:ext cx="65400" cy="65400"/>
            </a:xfrm>
            <a:prstGeom prst="ellipse">
              <a:avLst/>
            </a:prstGeom>
            <a:solidFill>
              <a:srgbClr val="F15F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100"/>
            <p:cNvSpPr/>
            <p:nvPr/>
          </p:nvSpPr>
          <p:spPr>
            <a:xfrm>
              <a:off x="3594609" y="3217890"/>
              <a:ext cx="65400" cy="65400"/>
            </a:xfrm>
            <a:prstGeom prst="ellipse">
              <a:avLst/>
            </a:prstGeom>
            <a:solidFill>
              <a:srgbClr val="F15F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100"/>
            <p:cNvSpPr/>
            <p:nvPr/>
          </p:nvSpPr>
          <p:spPr>
            <a:xfrm>
              <a:off x="3699297" y="3217890"/>
              <a:ext cx="65400" cy="65400"/>
            </a:xfrm>
            <a:prstGeom prst="ellipse">
              <a:avLst/>
            </a:prstGeom>
            <a:solidFill>
              <a:srgbClr val="F15F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100"/>
          <p:cNvGrpSpPr/>
          <p:nvPr/>
        </p:nvGrpSpPr>
        <p:grpSpPr>
          <a:xfrm>
            <a:off x="724826" y="4148438"/>
            <a:ext cx="5080333" cy="2535309"/>
            <a:chOff x="2591589" y="3629008"/>
            <a:chExt cx="3289306" cy="2373662"/>
          </a:xfrm>
        </p:grpSpPr>
        <p:sp>
          <p:nvSpPr>
            <p:cNvPr id="627" name="Google Shape;627;p100"/>
            <p:cNvSpPr/>
            <p:nvPr/>
          </p:nvSpPr>
          <p:spPr>
            <a:xfrm>
              <a:off x="2591589" y="4324746"/>
              <a:ext cx="1663007" cy="1676093"/>
            </a:xfrm>
            <a:custGeom>
              <a:avLst/>
              <a:gdLst/>
              <a:ahLst/>
              <a:cxnLst/>
              <a:rect l="l" t="t" r="r" b="b"/>
              <a:pathLst>
                <a:path w="4577" h="4612" extrusionOk="0">
                  <a:moveTo>
                    <a:pt x="325" y="357"/>
                  </a:moveTo>
                  <a:lnTo>
                    <a:pt x="448" y="291"/>
                  </a:lnTo>
                  <a:lnTo>
                    <a:pt x="693" y="176"/>
                  </a:lnTo>
                  <a:lnTo>
                    <a:pt x="877" y="105"/>
                  </a:lnTo>
                  <a:lnTo>
                    <a:pt x="1001" y="67"/>
                  </a:lnTo>
                  <a:lnTo>
                    <a:pt x="1124" y="37"/>
                  </a:lnTo>
                  <a:lnTo>
                    <a:pt x="1246" y="16"/>
                  </a:lnTo>
                  <a:lnTo>
                    <a:pt x="1367" y="3"/>
                  </a:lnTo>
                  <a:lnTo>
                    <a:pt x="1488" y="0"/>
                  </a:lnTo>
                  <a:lnTo>
                    <a:pt x="1608" y="7"/>
                  </a:lnTo>
                  <a:lnTo>
                    <a:pt x="1726" y="26"/>
                  </a:lnTo>
                  <a:lnTo>
                    <a:pt x="1843" y="57"/>
                  </a:lnTo>
                  <a:lnTo>
                    <a:pt x="1957" y="99"/>
                  </a:lnTo>
                  <a:lnTo>
                    <a:pt x="2071" y="155"/>
                  </a:lnTo>
                  <a:lnTo>
                    <a:pt x="2180" y="226"/>
                  </a:lnTo>
                  <a:lnTo>
                    <a:pt x="2235" y="268"/>
                  </a:lnTo>
                  <a:lnTo>
                    <a:pt x="2294" y="317"/>
                  </a:lnTo>
                  <a:lnTo>
                    <a:pt x="2404" y="429"/>
                  </a:lnTo>
                  <a:lnTo>
                    <a:pt x="2501" y="554"/>
                  </a:lnTo>
                  <a:lnTo>
                    <a:pt x="2591" y="689"/>
                  </a:lnTo>
                  <a:lnTo>
                    <a:pt x="2672" y="835"/>
                  </a:lnTo>
                  <a:lnTo>
                    <a:pt x="2746" y="989"/>
                  </a:lnTo>
                  <a:lnTo>
                    <a:pt x="2849" y="1234"/>
                  </a:lnTo>
                  <a:lnTo>
                    <a:pt x="3038" y="1762"/>
                  </a:lnTo>
                  <a:lnTo>
                    <a:pt x="3241" y="2312"/>
                  </a:lnTo>
                  <a:lnTo>
                    <a:pt x="3359" y="2581"/>
                  </a:lnTo>
                  <a:lnTo>
                    <a:pt x="3448" y="2759"/>
                  </a:lnTo>
                  <a:lnTo>
                    <a:pt x="3496" y="2845"/>
                  </a:lnTo>
                  <a:lnTo>
                    <a:pt x="3634" y="3093"/>
                  </a:lnTo>
                  <a:lnTo>
                    <a:pt x="3891" y="3565"/>
                  </a:lnTo>
                  <a:lnTo>
                    <a:pt x="4079" y="3900"/>
                  </a:lnTo>
                  <a:lnTo>
                    <a:pt x="4211" y="4113"/>
                  </a:lnTo>
                  <a:lnTo>
                    <a:pt x="4349" y="4319"/>
                  </a:lnTo>
                  <a:lnTo>
                    <a:pt x="4497" y="4517"/>
                  </a:lnTo>
                  <a:lnTo>
                    <a:pt x="4577" y="4612"/>
                  </a:lnTo>
                  <a:lnTo>
                    <a:pt x="1839" y="4612"/>
                  </a:lnTo>
                  <a:lnTo>
                    <a:pt x="1748" y="4611"/>
                  </a:lnTo>
                  <a:lnTo>
                    <a:pt x="1575" y="4595"/>
                  </a:lnTo>
                  <a:lnTo>
                    <a:pt x="1413" y="4560"/>
                  </a:lnTo>
                  <a:lnTo>
                    <a:pt x="1266" y="4507"/>
                  </a:lnTo>
                  <a:lnTo>
                    <a:pt x="1167" y="4451"/>
                  </a:lnTo>
                  <a:lnTo>
                    <a:pt x="1105" y="4407"/>
                  </a:lnTo>
                  <a:lnTo>
                    <a:pt x="1047" y="4357"/>
                  </a:lnTo>
                  <a:lnTo>
                    <a:pt x="996" y="4301"/>
                  </a:lnTo>
                  <a:lnTo>
                    <a:pt x="949" y="4239"/>
                  </a:lnTo>
                  <a:lnTo>
                    <a:pt x="908" y="4168"/>
                  </a:lnTo>
                  <a:lnTo>
                    <a:pt x="872" y="4092"/>
                  </a:lnTo>
                  <a:lnTo>
                    <a:pt x="843" y="4008"/>
                  </a:lnTo>
                  <a:lnTo>
                    <a:pt x="830" y="3963"/>
                  </a:lnTo>
                  <a:lnTo>
                    <a:pt x="20" y="934"/>
                  </a:lnTo>
                  <a:lnTo>
                    <a:pt x="7" y="887"/>
                  </a:lnTo>
                  <a:lnTo>
                    <a:pt x="0" y="797"/>
                  </a:lnTo>
                  <a:lnTo>
                    <a:pt x="10" y="714"/>
                  </a:lnTo>
                  <a:lnTo>
                    <a:pt x="37" y="636"/>
                  </a:lnTo>
                  <a:lnTo>
                    <a:pt x="80" y="562"/>
                  </a:lnTo>
                  <a:lnTo>
                    <a:pt x="135" y="496"/>
                  </a:lnTo>
                  <a:lnTo>
                    <a:pt x="203" y="435"/>
                  </a:lnTo>
                  <a:lnTo>
                    <a:pt x="282" y="382"/>
                  </a:lnTo>
                  <a:lnTo>
                    <a:pt x="325" y="357"/>
                  </a:lnTo>
                  <a:close/>
                </a:path>
              </a:pathLst>
            </a:custGeom>
            <a:solidFill>
              <a:srgbClr val="1C9EB8"/>
            </a:solidFill>
            <a:ln w="28575" cap="flat" cmpd="sng">
              <a:solidFill>
                <a:srgbClr val="1C9EB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100"/>
            <p:cNvSpPr/>
            <p:nvPr/>
          </p:nvSpPr>
          <p:spPr>
            <a:xfrm>
              <a:off x="2833680" y="3805669"/>
              <a:ext cx="3047215" cy="2197001"/>
            </a:xfrm>
            <a:custGeom>
              <a:avLst/>
              <a:gdLst/>
              <a:ahLst/>
              <a:cxnLst/>
              <a:rect l="l" t="t" r="r" b="b"/>
              <a:pathLst>
                <a:path w="4432313" h="3195638" extrusionOk="0">
                  <a:moveTo>
                    <a:pt x="238138" y="0"/>
                  </a:moveTo>
                  <a:lnTo>
                    <a:pt x="4194188" y="0"/>
                  </a:lnTo>
                  <a:lnTo>
                    <a:pt x="4219059" y="1058"/>
                  </a:lnTo>
                  <a:lnTo>
                    <a:pt x="4266155" y="10054"/>
                  </a:lnTo>
                  <a:lnTo>
                    <a:pt x="4309017" y="27517"/>
                  </a:lnTo>
                  <a:lnTo>
                    <a:pt x="4347117" y="53446"/>
                  </a:lnTo>
                  <a:lnTo>
                    <a:pt x="4378867" y="85725"/>
                  </a:lnTo>
                  <a:lnTo>
                    <a:pt x="4404267" y="123825"/>
                  </a:lnTo>
                  <a:lnTo>
                    <a:pt x="4422259" y="166688"/>
                  </a:lnTo>
                  <a:lnTo>
                    <a:pt x="4431784" y="213254"/>
                  </a:lnTo>
                  <a:lnTo>
                    <a:pt x="4432313" y="238125"/>
                  </a:lnTo>
                  <a:lnTo>
                    <a:pt x="4432313" y="2957513"/>
                  </a:lnTo>
                  <a:lnTo>
                    <a:pt x="4431784" y="2981855"/>
                  </a:lnTo>
                  <a:lnTo>
                    <a:pt x="4422259" y="3029480"/>
                  </a:lnTo>
                  <a:lnTo>
                    <a:pt x="4404267" y="3072342"/>
                  </a:lnTo>
                  <a:lnTo>
                    <a:pt x="4378867" y="3110442"/>
                  </a:lnTo>
                  <a:lnTo>
                    <a:pt x="4347117" y="3142192"/>
                  </a:lnTo>
                  <a:lnTo>
                    <a:pt x="4309017" y="3167592"/>
                  </a:lnTo>
                  <a:lnTo>
                    <a:pt x="4266155" y="3185584"/>
                  </a:lnTo>
                  <a:lnTo>
                    <a:pt x="4219059" y="3195109"/>
                  </a:lnTo>
                  <a:lnTo>
                    <a:pt x="4194188" y="3195638"/>
                  </a:lnTo>
                  <a:lnTo>
                    <a:pt x="2800474" y="3195638"/>
                  </a:lnTo>
                  <a:lnTo>
                    <a:pt x="1476388" y="3195638"/>
                  </a:lnTo>
                  <a:lnTo>
                    <a:pt x="1086472" y="3195638"/>
                  </a:lnTo>
                  <a:cubicBezTo>
                    <a:pt x="1027307" y="3195638"/>
                    <a:pt x="970942" y="3183647"/>
                    <a:pt x="919675" y="3161964"/>
                  </a:cubicBezTo>
                  <a:lnTo>
                    <a:pt x="893016" y="3147493"/>
                  </a:lnTo>
                  <a:lnTo>
                    <a:pt x="848282" y="3125588"/>
                  </a:lnTo>
                  <a:cubicBezTo>
                    <a:pt x="801544" y="3096772"/>
                    <a:pt x="759683" y="3058317"/>
                    <a:pt x="725861" y="3010755"/>
                  </a:cubicBezTo>
                  <a:lnTo>
                    <a:pt x="78130" y="2099905"/>
                  </a:lnTo>
                  <a:cubicBezTo>
                    <a:pt x="44308" y="2052344"/>
                    <a:pt x="21726" y="2000179"/>
                    <a:pt x="9850" y="1946572"/>
                  </a:cubicBezTo>
                  <a:lnTo>
                    <a:pt x="7006" y="1923150"/>
                  </a:lnTo>
                  <a:lnTo>
                    <a:pt x="4055" y="1913643"/>
                  </a:lnTo>
                  <a:cubicBezTo>
                    <a:pt x="1405" y="1900694"/>
                    <a:pt x="13" y="1887285"/>
                    <a:pt x="13" y="1873552"/>
                  </a:cubicBezTo>
                  <a:lnTo>
                    <a:pt x="13" y="1865581"/>
                  </a:lnTo>
                  <a:lnTo>
                    <a:pt x="0" y="1865473"/>
                  </a:lnTo>
                  <a:lnTo>
                    <a:pt x="13" y="1865291"/>
                  </a:lnTo>
                  <a:lnTo>
                    <a:pt x="13" y="1358683"/>
                  </a:lnTo>
                  <a:lnTo>
                    <a:pt x="13" y="431353"/>
                  </a:lnTo>
                  <a:lnTo>
                    <a:pt x="13" y="238125"/>
                  </a:lnTo>
                  <a:lnTo>
                    <a:pt x="1071" y="213254"/>
                  </a:lnTo>
                  <a:lnTo>
                    <a:pt x="10067" y="166688"/>
                  </a:lnTo>
                  <a:lnTo>
                    <a:pt x="27530" y="123825"/>
                  </a:lnTo>
                  <a:lnTo>
                    <a:pt x="53459" y="85725"/>
                  </a:lnTo>
                  <a:lnTo>
                    <a:pt x="85738" y="53446"/>
                  </a:lnTo>
                  <a:lnTo>
                    <a:pt x="123838" y="27517"/>
                  </a:lnTo>
                  <a:lnTo>
                    <a:pt x="166701" y="10054"/>
                  </a:lnTo>
                  <a:lnTo>
                    <a:pt x="212738" y="1058"/>
                  </a:lnTo>
                  <a:close/>
                </a:path>
              </a:pathLst>
            </a:custGeom>
            <a:solidFill>
              <a:srgbClr val="F5FCFD"/>
            </a:solidFill>
            <a:ln w="28575" cap="flat" cmpd="sng">
              <a:solidFill>
                <a:srgbClr val="1C9EB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100"/>
            <p:cNvSpPr/>
            <p:nvPr/>
          </p:nvSpPr>
          <p:spPr>
            <a:xfrm>
              <a:off x="3017974" y="3629008"/>
              <a:ext cx="713187" cy="520167"/>
            </a:xfrm>
            <a:custGeom>
              <a:avLst/>
              <a:gdLst/>
              <a:ahLst/>
              <a:cxnLst/>
              <a:rect l="l" t="t" r="r" b="b"/>
              <a:pathLst>
                <a:path w="1963" h="1432" extrusionOk="0">
                  <a:moveTo>
                    <a:pt x="288" y="0"/>
                  </a:moveTo>
                  <a:lnTo>
                    <a:pt x="1674" y="0"/>
                  </a:lnTo>
                  <a:lnTo>
                    <a:pt x="1705" y="1"/>
                  </a:lnTo>
                  <a:lnTo>
                    <a:pt x="1761" y="13"/>
                  </a:lnTo>
                  <a:lnTo>
                    <a:pt x="1813" y="33"/>
                  </a:lnTo>
                  <a:lnTo>
                    <a:pt x="1859" y="65"/>
                  </a:lnTo>
                  <a:lnTo>
                    <a:pt x="1898" y="104"/>
                  </a:lnTo>
                  <a:lnTo>
                    <a:pt x="1929" y="150"/>
                  </a:lnTo>
                  <a:lnTo>
                    <a:pt x="1950" y="202"/>
                  </a:lnTo>
                  <a:lnTo>
                    <a:pt x="1961" y="258"/>
                  </a:lnTo>
                  <a:lnTo>
                    <a:pt x="1963" y="288"/>
                  </a:lnTo>
                  <a:lnTo>
                    <a:pt x="1963" y="956"/>
                  </a:lnTo>
                  <a:lnTo>
                    <a:pt x="1961" y="988"/>
                  </a:lnTo>
                  <a:lnTo>
                    <a:pt x="1952" y="1048"/>
                  </a:lnTo>
                  <a:lnTo>
                    <a:pt x="1934" y="1099"/>
                  </a:lnTo>
                  <a:lnTo>
                    <a:pt x="1906" y="1143"/>
                  </a:lnTo>
                  <a:lnTo>
                    <a:pt x="1873" y="1181"/>
                  </a:lnTo>
                  <a:lnTo>
                    <a:pt x="1833" y="1211"/>
                  </a:lnTo>
                  <a:lnTo>
                    <a:pt x="1764" y="1246"/>
                  </a:lnTo>
                  <a:lnTo>
                    <a:pt x="1710" y="1262"/>
                  </a:lnTo>
                  <a:lnTo>
                    <a:pt x="1153" y="1406"/>
                  </a:lnTo>
                  <a:lnTo>
                    <a:pt x="1111" y="1419"/>
                  </a:lnTo>
                  <a:lnTo>
                    <a:pt x="1030" y="1432"/>
                  </a:lnTo>
                  <a:lnTo>
                    <a:pt x="949" y="1432"/>
                  </a:lnTo>
                  <a:lnTo>
                    <a:pt x="869" y="1419"/>
                  </a:lnTo>
                  <a:lnTo>
                    <a:pt x="828" y="1406"/>
                  </a:lnTo>
                  <a:lnTo>
                    <a:pt x="180" y="1226"/>
                  </a:lnTo>
                  <a:lnTo>
                    <a:pt x="155" y="1218"/>
                  </a:lnTo>
                  <a:lnTo>
                    <a:pt x="115" y="1200"/>
                  </a:lnTo>
                  <a:lnTo>
                    <a:pt x="82" y="1177"/>
                  </a:lnTo>
                  <a:lnTo>
                    <a:pt x="53" y="1148"/>
                  </a:lnTo>
                  <a:lnTo>
                    <a:pt x="32" y="1113"/>
                  </a:lnTo>
                  <a:lnTo>
                    <a:pt x="16" y="1074"/>
                  </a:lnTo>
                  <a:lnTo>
                    <a:pt x="1" y="1008"/>
                  </a:lnTo>
                  <a:lnTo>
                    <a:pt x="0" y="956"/>
                  </a:lnTo>
                  <a:lnTo>
                    <a:pt x="0" y="288"/>
                  </a:lnTo>
                  <a:lnTo>
                    <a:pt x="0" y="258"/>
                  </a:lnTo>
                  <a:lnTo>
                    <a:pt x="11" y="202"/>
                  </a:lnTo>
                  <a:lnTo>
                    <a:pt x="33" y="150"/>
                  </a:lnTo>
                  <a:lnTo>
                    <a:pt x="63" y="104"/>
                  </a:lnTo>
                  <a:lnTo>
                    <a:pt x="102" y="65"/>
                  </a:lnTo>
                  <a:lnTo>
                    <a:pt x="148" y="33"/>
                  </a:lnTo>
                  <a:lnTo>
                    <a:pt x="200" y="13"/>
                  </a:lnTo>
                  <a:lnTo>
                    <a:pt x="258" y="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1C9EB8"/>
            </a:solidFill>
            <a:ln>
              <a:noFill/>
            </a:ln>
          </p:spPr>
          <p:txBody>
            <a:bodyPr spcFirstLastPara="1" wrap="square" lIns="91425" tIns="45700" rIns="91425" bIns="18287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/>
            </a:p>
          </p:txBody>
        </p:sp>
        <p:sp>
          <p:nvSpPr>
            <p:cNvPr id="630" name="Google Shape;630;p100"/>
            <p:cNvSpPr txBox="1"/>
            <p:nvPr/>
          </p:nvSpPr>
          <p:spPr>
            <a:xfrm>
              <a:off x="3657389" y="4023224"/>
              <a:ext cx="2120100" cy="3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rgbClr val="12697A"/>
                  </a:solidFill>
                  <a:latin typeface="Calibri"/>
                  <a:ea typeface="Calibri"/>
                  <a:cs typeface="Calibri"/>
                  <a:sym typeface="Calibri"/>
                </a:rPr>
                <a:t>Lot 1 and 2 compliance</a:t>
              </a:r>
              <a:endParaRPr/>
            </a:p>
          </p:txBody>
        </p:sp>
        <p:sp>
          <p:nvSpPr>
            <p:cNvPr id="631" name="Google Shape;631;p100"/>
            <p:cNvSpPr/>
            <p:nvPr/>
          </p:nvSpPr>
          <p:spPr>
            <a:xfrm>
              <a:off x="5400712" y="5765294"/>
              <a:ext cx="65400" cy="65400"/>
            </a:xfrm>
            <a:prstGeom prst="ellipse">
              <a:avLst/>
            </a:prstGeom>
            <a:solidFill>
              <a:srgbClr val="1C9E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100"/>
            <p:cNvSpPr/>
            <p:nvPr/>
          </p:nvSpPr>
          <p:spPr>
            <a:xfrm>
              <a:off x="5505400" y="5765294"/>
              <a:ext cx="65400" cy="65400"/>
            </a:xfrm>
            <a:prstGeom prst="ellipse">
              <a:avLst/>
            </a:prstGeom>
            <a:solidFill>
              <a:srgbClr val="1C9E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100"/>
            <p:cNvSpPr/>
            <p:nvPr/>
          </p:nvSpPr>
          <p:spPr>
            <a:xfrm>
              <a:off x="5610088" y="5765294"/>
              <a:ext cx="65400" cy="65400"/>
            </a:xfrm>
            <a:prstGeom prst="ellipse">
              <a:avLst/>
            </a:prstGeom>
            <a:solidFill>
              <a:srgbClr val="1C9E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100"/>
          <p:cNvGrpSpPr/>
          <p:nvPr/>
        </p:nvGrpSpPr>
        <p:grpSpPr>
          <a:xfrm>
            <a:off x="6382373" y="4148438"/>
            <a:ext cx="5426697" cy="2535309"/>
            <a:chOff x="6413171" y="3629008"/>
            <a:chExt cx="3289306" cy="2373662"/>
          </a:xfrm>
        </p:grpSpPr>
        <p:sp>
          <p:nvSpPr>
            <p:cNvPr id="635" name="Google Shape;635;p100"/>
            <p:cNvSpPr/>
            <p:nvPr/>
          </p:nvSpPr>
          <p:spPr>
            <a:xfrm>
              <a:off x="6413171" y="4324746"/>
              <a:ext cx="1663007" cy="1676093"/>
            </a:xfrm>
            <a:custGeom>
              <a:avLst/>
              <a:gdLst/>
              <a:ahLst/>
              <a:cxnLst/>
              <a:rect l="l" t="t" r="r" b="b"/>
              <a:pathLst>
                <a:path w="4577" h="4612" extrusionOk="0">
                  <a:moveTo>
                    <a:pt x="325" y="357"/>
                  </a:moveTo>
                  <a:lnTo>
                    <a:pt x="448" y="291"/>
                  </a:lnTo>
                  <a:lnTo>
                    <a:pt x="693" y="176"/>
                  </a:lnTo>
                  <a:lnTo>
                    <a:pt x="877" y="105"/>
                  </a:lnTo>
                  <a:lnTo>
                    <a:pt x="1001" y="67"/>
                  </a:lnTo>
                  <a:lnTo>
                    <a:pt x="1124" y="37"/>
                  </a:lnTo>
                  <a:lnTo>
                    <a:pt x="1246" y="16"/>
                  </a:lnTo>
                  <a:lnTo>
                    <a:pt x="1367" y="3"/>
                  </a:lnTo>
                  <a:lnTo>
                    <a:pt x="1488" y="0"/>
                  </a:lnTo>
                  <a:lnTo>
                    <a:pt x="1608" y="7"/>
                  </a:lnTo>
                  <a:lnTo>
                    <a:pt x="1726" y="26"/>
                  </a:lnTo>
                  <a:lnTo>
                    <a:pt x="1843" y="57"/>
                  </a:lnTo>
                  <a:lnTo>
                    <a:pt x="1957" y="99"/>
                  </a:lnTo>
                  <a:lnTo>
                    <a:pt x="2071" y="155"/>
                  </a:lnTo>
                  <a:lnTo>
                    <a:pt x="2180" y="226"/>
                  </a:lnTo>
                  <a:lnTo>
                    <a:pt x="2235" y="268"/>
                  </a:lnTo>
                  <a:lnTo>
                    <a:pt x="2294" y="317"/>
                  </a:lnTo>
                  <a:lnTo>
                    <a:pt x="2404" y="429"/>
                  </a:lnTo>
                  <a:lnTo>
                    <a:pt x="2501" y="554"/>
                  </a:lnTo>
                  <a:lnTo>
                    <a:pt x="2591" y="689"/>
                  </a:lnTo>
                  <a:lnTo>
                    <a:pt x="2672" y="835"/>
                  </a:lnTo>
                  <a:lnTo>
                    <a:pt x="2746" y="989"/>
                  </a:lnTo>
                  <a:lnTo>
                    <a:pt x="2849" y="1234"/>
                  </a:lnTo>
                  <a:lnTo>
                    <a:pt x="3038" y="1762"/>
                  </a:lnTo>
                  <a:lnTo>
                    <a:pt x="3241" y="2312"/>
                  </a:lnTo>
                  <a:lnTo>
                    <a:pt x="3359" y="2581"/>
                  </a:lnTo>
                  <a:lnTo>
                    <a:pt x="3448" y="2759"/>
                  </a:lnTo>
                  <a:lnTo>
                    <a:pt x="3496" y="2845"/>
                  </a:lnTo>
                  <a:lnTo>
                    <a:pt x="3634" y="3093"/>
                  </a:lnTo>
                  <a:lnTo>
                    <a:pt x="3891" y="3565"/>
                  </a:lnTo>
                  <a:lnTo>
                    <a:pt x="4079" y="3900"/>
                  </a:lnTo>
                  <a:lnTo>
                    <a:pt x="4211" y="4113"/>
                  </a:lnTo>
                  <a:lnTo>
                    <a:pt x="4349" y="4319"/>
                  </a:lnTo>
                  <a:lnTo>
                    <a:pt x="4497" y="4517"/>
                  </a:lnTo>
                  <a:lnTo>
                    <a:pt x="4577" y="4612"/>
                  </a:lnTo>
                  <a:lnTo>
                    <a:pt x="1839" y="4612"/>
                  </a:lnTo>
                  <a:lnTo>
                    <a:pt x="1748" y="4611"/>
                  </a:lnTo>
                  <a:lnTo>
                    <a:pt x="1575" y="4595"/>
                  </a:lnTo>
                  <a:lnTo>
                    <a:pt x="1413" y="4560"/>
                  </a:lnTo>
                  <a:lnTo>
                    <a:pt x="1266" y="4507"/>
                  </a:lnTo>
                  <a:lnTo>
                    <a:pt x="1167" y="4451"/>
                  </a:lnTo>
                  <a:lnTo>
                    <a:pt x="1105" y="4407"/>
                  </a:lnTo>
                  <a:lnTo>
                    <a:pt x="1047" y="4357"/>
                  </a:lnTo>
                  <a:lnTo>
                    <a:pt x="996" y="4301"/>
                  </a:lnTo>
                  <a:lnTo>
                    <a:pt x="949" y="4239"/>
                  </a:lnTo>
                  <a:lnTo>
                    <a:pt x="908" y="4168"/>
                  </a:lnTo>
                  <a:lnTo>
                    <a:pt x="872" y="4092"/>
                  </a:lnTo>
                  <a:lnTo>
                    <a:pt x="843" y="4008"/>
                  </a:lnTo>
                  <a:lnTo>
                    <a:pt x="830" y="3963"/>
                  </a:lnTo>
                  <a:lnTo>
                    <a:pt x="20" y="934"/>
                  </a:lnTo>
                  <a:lnTo>
                    <a:pt x="7" y="887"/>
                  </a:lnTo>
                  <a:lnTo>
                    <a:pt x="0" y="797"/>
                  </a:lnTo>
                  <a:lnTo>
                    <a:pt x="10" y="714"/>
                  </a:lnTo>
                  <a:lnTo>
                    <a:pt x="37" y="636"/>
                  </a:lnTo>
                  <a:lnTo>
                    <a:pt x="80" y="562"/>
                  </a:lnTo>
                  <a:lnTo>
                    <a:pt x="135" y="496"/>
                  </a:lnTo>
                  <a:lnTo>
                    <a:pt x="203" y="435"/>
                  </a:lnTo>
                  <a:lnTo>
                    <a:pt x="282" y="382"/>
                  </a:lnTo>
                  <a:lnTo>
                    <a:pt x="325" y="357"/>
                  </a:lnTo>
                  <a:close/>
                </a:path>
              </a:pathLst>
            </a:custGeom>
            <a:solidFill>
              <a:srgbClr val="244470"/>
            </a:solidFill>
            <a:ln w="28575" cap="flat" cmpd="sng">
              <a:solidFill>
                <a:srgbClr val="2444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100"/>
            <p:cNvSpPr/>
            <p:nvPr/>
          </p:nvSpPr>
          <p:spPr>
            <a:xfrm>
              <a:off x="6655262" y="3805669"/>
              <a:ext cx="3047215" cy="2197001"/>
            </a:xfrm>
            <a:custGeom>
              <a:avLst/>
              <a:gdLst/>
              <a:ahLst/>
              <a:cxnLst/>
              <a:rect l="l" t="t" r="r" b="b"/>
              <a:pathLst>
                <a:path w="4432313" h="3195638" extrusionOk="0">
                  <a:moveTo>
                    <a:pt x="238138" y="0"/>
                  </a:moveTo>
                  <a:lnTo>
                    <a:pt x="4194188" y="0"/>
                  </a:lnTo>
                  <a:lnTo>
                    <a:pt x="4219059" y="1058"/>
                  </a:lnTo>
                  <a:lnTo>
                    <a:pt x="4266155" y="10054"/>
                  </a:lnTo>
                  <a:lnTo>
                    <a:pt x="4309017" y="27517"/>
                  </a:lnTo>
                  <a:lnTo>
                    <a:pt x="4347117" y="53446"/>
                  </a:lnTo>
                  <a:lnTo>
                    <a:pt x="4378867" y="85725"/>
                  </a:lnTo>
                  <a:lnTo>
                    <a:pt x="4404267" y="123825"/>
                  </a:lnTo>
                  <a:lnTo>
                    <a:pt x="4422259" y="166688"/>
                  </a:lnTo>
                  <a:lnTo>
                    <a:pt x="4431784" y="213254"/>
                  </a:lnTo>
                  <a:lnTo>
                    <a:pt x="4432313" y="238125"/>
                  </a:lnTo>
                  <a:lnTo>
                    <a:pt x="4432313" y="2957513"/>
                  </a:lnTo>
                  <a:lnTo>
                    <a:pt x="4431784" y="2981855"/>
                  </a:lnTo>
                  <a:lnTo>
                    <a:pt x="4422259" y="3029480"/>
                  </a:lnTo>
                  <a:lnTo>
                    <a:pt x="4404267" y="3072342"/>
                  </a:lnTo>
                  <a:lnTo>
                    <a:pt x="4378867" y="3110442"/>
                  </a:lnTo>
                  <a:lnTo>
                    <a:pt x="4347117" y="3142192"/>
                  </a:lnTo>
                  <a:lnTo>
                    <a:pt x="4309017" y="3167592"/>
                  </a:lnTo>
                  <a:lnTo>
                    <a:pt x="4266155" y="3185584"/>
                  </a:lnTo>
                  <a:lnTo>
                    <a:pt x="4219059" y="3195109"/>
                  </a:lnTo>
                  <a:lnTo>
                    <a:pt x="4194188" y="3195638"/>
                  </a:lnTo>
                  <a:lnTo>
                    <a:pt x="2800474" y="3195638"/>
                  </a:lnTo>
                  <a:lnTo>
                    <a:pt x="1476388" y="3195638"/>
                  </a:lnTo>
                  <a:lnTo>
                    <a:pt x="1086472" y="3195638"/>
                  </a:lnTo>
                  <a:cubicBezTo>
                    <a:pt x="1027307" y="3195638"/>
                    <a:pt x="970942" y="3183647"/>
                    <a:pt x="919675" y="3161964"/>
                  </a:cubicBezTo>
                  <a:lnTo>
                    <a:pt x="893016" y="3147493"/>
                  </a:lnTo>
                  <a:lnTo>
                    <a:pt x="848282" y="3125588"/>
                  </a:lnTo>
                  <a:cubicBezTo>
                    <a:pt x="801544" y="3096772"/>
                    <a:pt x="759683" y="3058317"/>
                    <a:pt x="725861" y="3010755"/>
                  </a:cubicBezTo>
                  <a:lnTo>
                    <a:pt x="78130" y="2099905"/>
                  </a:lnTo>
                  <a:cubicBezTo>
                    <a:pt x="44308" y="2052344"/>
                    <a:pt x="21726" y="2000179"/>
                    <a:pt x="9850" y="1946572"/>
                  </a:cubicBezTo>
                  <a:lnTo>
                    <a:pt x="7006" y="1923150"/>
                  </a:lnTo>
                  <a:lnTo>
                    <a:pt x="4055" y="1913643"/>
                  </a:lnTo>
                  <a:cubicBezTo>
                    <a:pt x="1405" y="1900694"/>
                    <a:pt x="13" y="1887285"/>
                    <a:pt x="13" y="1873552"/>
                  </a:cubicBezTo>
                  <a:lnTo>
                    <a:pt x="13" y="1865581"/>
                  </a:lnTo>
                  <a:lnTo>
                    <a:pt x="0" y="1865473"/>
                  </a:lnTo>
                  <a:lnTo>
                    <a:pt x="13" y="1865291"/>
                  </a:lnTo>
                  <a:lnTo>
                    <a:pt x="13" y="1358683"/>
                  </a:lnTo>
                  <a:lnTo>
                    <a:pt x="13" y="431353"/>
                  </a:lnTo>
                  <a:lnTo>
                    <a:pt x="13" y="238125"/>
                  </a:lnTo>
                  <a:lnTo>
                    <a:pt x="1071" y="213254"/>
                  </a:lnTo>
                  <a:lnTo>
                    <a:pt x="10067" y="166688"/>
                  </a:lnTo>
                  <a:lnTo>
                    <a:pt x="27530" y="123825"/>
                  </a:lnTo>
                  <a:lnTo>
                    <a:pt x="53459" y="85725"/>
                  </a:lnTo>
                  <a:lnTo>
                    <a:pt x="85738" y="53446"/>
                  </a:lnTo>
                  <a:lnTo>
                    <a:pt x="123838" y="27517"/>
                  </a:lnTo>
                  <a:lnTo>
                    <a:pt x="166701" y="10054"/>
                  </a:lnTo>
                  <a:lnTo>
                    <a:pt x="212738" y="1058"/>
                  </a:lnTo>
                  <a:close/>
                </a:path>
              </a:pathLst>
            </a:custGeom>
            <a:solidFill>
              <a:srgbClr val="F4F5F8"/>
            </a:solidFill>
            <a:ln w="28575" cap="flat" cmpd="sng">
              <a:solidFill>
                <a:srgbClr val="24447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100"/>
            <p:cNvSpPr/>
            <p:nvPr/>
          </p:nvSpPr>
          <p:spPr>
            <a:xfrm>
              <a:off x="6839556" y="3629008"/>
              <a:ext cx="713187" cy="520167"/>
            </a:xfrm>
            <a:custGeom>
              <a:avLst/>
              <a:gdLst/>
              <a:ahLst/>
              <a:cxnLst/>
              <a:rect l="l" t="t" r="r" b="b"/>
              <a:pathLst>
                <a:path w="1963" h="1432" extrusionOk="0">
                  <a:moveTo>
                    <a:pt x="288" y="0"/>
                  </a:moveTo>
                  <a:lnTo>
                    <a:pt x="1674" y="0"/>
                  </a:lnTo>
                  <a:lnTo>
                    <a:pt x="1705" y="1"/>
                  </a:lnTo>
                  <a:lnTo>
                    <a:pt x="1761" y="13"/>
                  </a:lnTo>
                  <a:lnTo>
                    <a:pt x="1813" y="33"/>
                  </a:lnTo>
                  <a:lnTo>
                    <a:pt x="1859" y="65"/>
                  </a:lnTo>
                  <a:lnTo>
                    <a:pt x="1898" y="104"/>
                  </a:lnTo>
                  <a:lnTo>
                    <a:pt x="1929" y="150"/>
                  </a:lnTo>
                  <a:lnTo>
                    <a:pt x="1950" y="202"/>
                  </a:lnTo>
                  <a:lnTo>
                    <a:pt x="1961" y="258"/>
                  </a:lnTo>
                  <a:lnTo>
                    <a:pt x="1963" y="288"/>
                  </a:lnTo>
                  <a:lnTo>
                    <a:pt x="1963" y="956"/>
                  </a:lnTo>
                  <a:lnTo>
                    <a:pt x="1961" y="988"/>
                  </a:lnTo>
                  <a:lnTo>
                    <a:pt x="1952" y="1048"/>
                  </a:lnTo>
                  <a:lnTo>
                    <a:pt x="1934" y="1099"/>
                  </a:lnTo>
                  <a:lnTo>
                    <a:pt x="1906" y="1143"/>
                  </a:lnTo>
                  <a:lnTo>
                    <a:pt x="1873" y="1181"/>
                  </a:lnTo>
                  <a:lnTo>
                    <a:pt x="1833" y="1211"/>
                  </a:lnTo>
                  <a:lnTo>
                    <a:pt x="1764" y="1246"/>
                  </a:lnTo>
                  <a:lnTo>
                    <a:pt x="1710" y="1262"/>
                  </a:lnTo>
                  <a:lnTo>
                    <a:pt x="1153" y="1406"/>
                  </a:lnTo>
                  <a:lnTo>
                    <a:pt x="1111" y="1419"/>
                  </a:lnTo>
                  <a:lnTo>
                    <a:pt x="1030" y="1432"/>
                  </a:lnTo>
                  <a:lnTo>
                    <a:pt x="949" y="1432"/>
                  </a:lnTo>
                  <a:lnTo>
                    <a:pt x="869" y="1419"/>
                  </a:lnTo>
                  <a:lnTo>
                    <a:pt x="828" y="1406"/>
                  </a:lnTo>
                  <a:lnTo>
                    <a:pt x="180" y="1226"/>
                  </a:lnTo>
                  <a:lnTo>
                    <a:pt x="155" y="1218"/>
                  </a:lnTo>
                  <a:lnTo>
                    <a:pt x="115" y="1200"/>
                  </a:lnTo>
                  <a:lnTo>
                    <a:pt x="82" y="1177"/>
                  </a:lnTo>
                  <a:lnTo>
                    <a:pt x="53" y="1148"/>
                  </a:lnTo>
                  <a:lnTo>
                    <a:pt x="32" y="1113"/>
                  </a:lnTo>
                  <a:lnTo>
                    <a:pt x="16" y="1074"/>
                  </a:lnTo>
                  <a:lnTo>
                    <a:pt x="1" y="1008"/>
                  </a:lnTo>
                  <a:lnTo>
                    <a:pt x="0" y="956"/>
                  </a:lnTo>
                  <a:lnTo>
                    <a:pt x="0" y="288"/>
                  </a:lnTo>
                  <a:lnTo>
                    <a:pt x="0" y="258"/>
                  </a:lnTo>
                  <a:lnTo>
                    <a:pt x="11" y="202"/>
                  </a:lnTo>
                  <a:lnTo>
                    <a:pt x="33" y="150"/>
                  </a:lnTo>
                  <a:lnTo>
                    <a:pt x="63" y="104"/>
                  </a:lnTo>
                  <a:lnTo>
                    <a:pt x="102" y="65"/>
                  </a:lnTo>
                  <a:lnTo>
                    <a:pt x="148" y="33"/>
                  </a:lnTo>
                  <a:lnTo>
                    <a:pt x="200" y="13"/>
                  </a:lnTo>
                  <a:lnTo>
                    <a:pt x="258" y="1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244470"/>
            </a:solidFill>
            <a:ln>
              <a:noFill/>
            </a:ln>
          </p:spPr>
          <p:txBody>
            <a:bodyPr spcFirstLastPara="1" wrap="square" lIns="91425" tIns="45700" rIns="91425" bIns="18287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4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/>
            </a:p>
          </p:txBody>
        </p:sp>
        <p:sp>
          <p:nvSpPr>
            <p:cNvPr id="638" name="Google Shape;638;p100"/>
            <p:cNvSpPr txBox="1"/>
            <p:nvPr/>
          </p:nvSpPr>
          <p:spPr>
            <a:xfrm>
              <a:off x="7552754" y="3982006"/>
              <a:ext cx="1941900" cy="34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rgbClr val="244470"/>
                  </a:solidFill>
                  <a:latin typeface="Calibri"/>
                  <a:ea typeface="Calibri"/>
                  <a:cs typeface="Calibri"/>
                  <a:sym typeface="Calibri"/>
                </a:rPr>
                <a:t>Neutral Vendor lot compliance</a:t>
              </a:r>
              <a:endParaRPr/>
            </a:p>
          </p:txBody>
        </p:sp>
        <p:sp>
          <p:nvSpPr>
            <p:cNvPr id="639" name="Google Shape;639;p100"/>
            <p:cNvSpPr/>
            <p:nvPr/>
          </p:nvSpPr>
          <p:spPr>
            <a:xfrm>
              <a:off x="9222294" y="5765294"/>
              <a:ext cx="65400" cy="65400"/>
            </a:xfrm>
            <a:prstGeom prst="ellipse">
              <a:avLst/>
            </a:prstGeom>
            <a:solidFill>
              <a:srgbClr val="2444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100"/>
            <p:cNvSpPr/>
            <p:nvPr/>
          </p:nvSpPr>
          <p:spPr>
            <a:xfrm>
              <a:off x="9326982" y="5765294"/>
              <a:ext cx="65400" cy="65400"/>
            </a:xfrm>
            <a:prstGeom prst="ellipse">
              <a:avLst/>
            </a:prstGeom>
            <a:solidFill>
              <a:srgbClr val="2444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100"/>
            <p:cNvSpPr/>
            <p:nvPr/>
          </p:nvSpPr>
          <p:spPr>
            <a:xfrm>
              <a:off x="9431670" y="5765294"/>
              <a:ext cx="65400" cy="65400"/>
            </a:xfrm>
            <a:prstGeom prst="ellipse">
              <a:avLst/>
            </a:prstGeom>
            <a:solidFill>
              <a:srgbClr val="2444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2" name="Google Shape;642;p100"/>
          <p:cNvGrpSpPr/>
          <p:nvPr/>
        </p:nvGrpSpPr>
        <p:grpSpPr>
          <a:xfrm>
            <a:off x="4311020" y="1616223"/>
            <a:ext cx="3565608" cy="2346617"/>
            <a:chOff x="4502380" y="1258265"/>
            <a:chExt cx="3289306" cy="2197001"/>
          </a:xfrm>
        </p:grpSpPr>
        <p:sp>
          <p:nvSpPr>
            <p:cNvPr id="643" name="Google Shape;643;p100"/>
            <p:cNvSpPr/>
            <p:nvPr/>
          </p:nvSpPr>
          <p:spPr>
            <a:xfrm>
              <a:off x="4502380" y="1777342"/>
              <a:ext cx="1663007" cy="1676093"/>
            </a:xfrm>
            <a:custGeom>
              <a:avLst/>
              <a:gdLst/>
              <a:ahLst/>
              <a:cxnLst/>
              <a:rect l="l" t="t" r="r" b="b"/>
              <a:pathLst>
                <a:path w="4577" h="4612" extrusionOk="0">
                  <a:moveTo>
                    <a:pt x="325" y="357"/>
                  </a:moveTo>
                  <a:lnTo>
                    <a:pt x="448" y="291"/>
                  </a:lnTo>
                  <a:lnTo>
                    <a:pt x="693" y="176"/>
                  </a:lnTo>
                  <a:lnTo>
                    <a:pt x="877" y="105"/>
                  </a:lnTo>
                  <a:lnTo>
                    <a:pt x="1001" y="67"/>
                  </a:lnTo>
                  <a:lnTo>
                    <a:pt x="1124" y="37"/>
                  </a:lnTo>
                  <a:lnTo>
                    <a:pt x="1246" y="16"/>
                  </a:lnTo>
                  <a:lnTo>
                    <a:pt x="1367" y="3"/>
                  </a:lnTo>
                  <a:lnTo>
                    <a:pt x="1488" y="0"/>
                  </a:lnTo>
                  <a:lnTo>
                    <a:pt x="1608" y="7"/>
                  </a:lnTo>
                  <a:lnTo>
                    <a:pt x="1726" y="26"/>
                  </a:lnTo>
                  <a:lnTo>
                    <a:pt x="1843" y="57"/>
                  </a:lnTo>
                  <a:lnTo>
                    <a:pt x="1957" y="99"/>
                  </a:lnTo>
                  <a:lnTo>
                    <a:pt x="2071" y="155"/>
                  </a:lnTo>
                  <a:lnTo>
                    <a:pt x="2180" y="226"/>
                  </a:lnTo>
                  <a:lnTo>
                    <a:pt x="2235" y="268"/>
                  </a:lnTo>
                  <a:lnTo>
                    <a:pt x="2294" y="317"/>
                  </a:lnTo>
                  <a:lnTo>
                    <a:pt x="2404" y="429"/>
                  </a:lnTo>
                  <a:lnTo>
                    <a:pt x="2501" y="554"/>
                  </a:lnTo>
                  <a:lnTo>
                    <a:pt x="2591" y="689"/>
                  </a:lnTo>
                  <a:lnTo>
                    <a:pt x="2672" y="835"/>
                  </a:lnTo>
                  <a:lnTo>
                    <a:pt x="2746" y="989"/>
                  </a:lnTo>
                  <a:lnTo>
                    <a:pt x="2849" y="1234"/>
                  </a:lnTo>
                  <a:lnTo>
                    <a:pt x="3038" y="1762"/>
                  </a:lnTo>
                  <a:lnTo>
                    <a:pt x="3241" y="2312"/>
                  </a:lnTo>
                  <a:lnTo>
                    <a:pt x="3359" y="2581"/>
                  </a:lnTo>
                  <a:lnTo>
                    <a:pt x="3448" y="2759"/>
                  </a:lnTo>
                  <a:lnTo>
                    <a:pt x="3496" y="2845"/>
                  </a:lnTo>
                  <a:lnTo>
                    <a:pt x="3634" y="3093"/>
                  </a:lnTo>
                  <a:lnTo>
                    <a:pt x="3891" y="3565"/>
                  </a:lnTo>
                  <a:lnTo>
                    <a:pt x="4079" y="3900"/>
                  </a:lnTo>
                  <a:lnTo>
                    <a:pt x="4211" y="4113"/>
                  </a:lnTo>
                  <a:lnTo>
                    <a:pt x="4349" y="4319"/>
                  </a:lnTo>
                  <a:lnTo>
                    <a:pt x="4497" y="4517"/>
                  </a:lnTo>
                  <a:lnTo>
                    <a:pt x="4577" y="4612"/>
                  </a:lnTo>
                  <a:lnTo>
                    <a:pt x="1839" y="4612"/>
                  </a:lnTo>
                  <a:lnTo>
                    <a:pt x="1748" y="4611"/>
                  </a:lnTo>
                  <a:lnTo>
                    <a:pt x="1575" y="4595"/>
                  </a:lnTo>
                  <a:lnTo>
                    <a:pt x="1413" y="4560"/>
                  </a:lnTo>
                  <a:lnTo>
                    <a:pt x="1266" y="4507"/>
                  </a:lnTo>
                  <a:lnTo>
                    <a:pt x="1167" y="4451"/>
                  </a:lnTo>
                  <a:lnTo>
                    <a:pt x="1105" y="4407"/>
                  </a:lnTo>
                  <a:lnTo>
                    <a:pt x="1047" y="4357"/>
                  </a:lnTo>
                  <a:lnTo>
                    <a:pt x="996" y="4301"/>
                  </a:lnTo>
                  <a:lnTo>
                    <a:pt x="949" y="4239"/>
                  </a:lnTo>
                  <a:lnTo>
                    <a:pt x="908" y="4168"/>
                  </a:lnTo>
                  <a:lnTo>
                    <a:pt x="872" y="4092"/>
                  </a:lnTo>
                  <a:lnTo>
                    <a:pt x="843" y="4008"/>
                  </a:lnTo>
                  <a:lnTo>
                    <a:pt x="830" y="3963"/>
                  </a:lnTo>
                  <a:lnTo>
                    <a:pt x="20" y="934"/>
                  </a:lnTo>
                  <a:lnTo>
                    <a:pt x="7" y="887"/>
                  </a:lnTo>
                  <a:lnTo>
                    <a:pt x="0" y="797"/>
                  </a:lnTo>
                  <a:lnTo>
                    <a:pt x="10" y="714"/>
                  </a:lnTo>
                  <a:lnTo>
                    <a:pt x="37" y="636"/>
                  </a:lnTo>
                  <a:lnTo>
                    <a:pt x="80" y="562"/>
                  </a:lnTo>
                  <a:lnTo>
                    <a:pt x="135" y="496"/>
                  </a:lnTo>
                  <a:lnTo>
                    <a:pt x="203" y="435"/>
                  </a:lnTo>
                  <a:lnTo>
                    <a:pt x="282" y="382"/>
                  </a:lnTo>
                  <a:lnTo>
                    <a:pt x="325" y="357"/>
                  </a:lnTo>
                  <a:close/>
                </a:path>
              </a:pathLst>
            </a:custGeom>
            <a:solidFill>
              <a:srgbClr val="FBA91E"/>
            </a:solidFill>
            <a:ln w="28575" cap="flat" cmpd="sng">
              <a:solidFill>
                <a:srgbClr val="FBA9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100"/>
            <p:cNvSpPr/>
            <p:nvPr/>
          </p:nvSpPr>
          <p:spPr>
            <a:xfrm>
              <a:off x="4744471" y="1258265"/>
              <a:ext cx="3047215" cy="2197001"/>
            </a:xfrm>
            <a:custGeom>
              <a:avLst/>
              <a:gdLst/>
              <a:ahLst/>
              <a:cxnLst/>
              <a:rect l="l" t="t" r="r" b="b"/>
              <a:pathLst>
                <a:path w="4432313" h="3195638" extrusionOk="0">
                  <a:moveTo>
                    <a:pt x="238138" y="0"/>
                  </a:moveTo>
                  <a:lnTo>
                    <a:pt x="4194188" y="0"/>
                  </a:lnTo>
                  <a:lnTo>
                    <a:pt x="4219059" y="1058"/>
                  </a:lnTo>
                  <a:lnTo>
                    <a:pt x="4266155" y="10054"/>
                  </a:lnTo>
                  <a:lnTo>
                    <a:pt x="4309017" y="27517"/>
                  </a:lnTo>
                  <a:lnTo>
                    <a:pt x="4347117" y="53446"/>
                  </a:lnTo>
                  <a:lnTo>
                    <a:pt x="4378867" y="85725"/>
                  </a:lnTo>
                  <a:lnTo>
                    <a:pt x="4404267" y="123825"/>
                  </a:lnTo>
                  <a:lnTo>
                    <a:pt x="4422259" y="166688"/>
                  </a:lnTo>
                  <a:lnTo>
                    <a:pt x="4431784" y="213254"/>
                  </a:lnTo>
                  <a:lnTo>
                    <a:pt x="4432313" y="238125"/>
                  </a:lnTo>
                  <a:lnTo>
                    <a:pt x="4432313" y="2957513"/>
                  </a:lnTo>
                  <a:lnTo>
                    <a:pt x="4431784" y="2981855"/>
                  </a:lnTo>
                  <a:lnTo>
                    <a:pt x="4422259" y="3029480"/>
                  </a:lnTo>
                  <a:lnTo>
                    <a:pt x="4404267" y="3072342"/>
                  </a:lnTo>
                  <a:lnTo>
                    <a:pt x="4378867" y="3110442"/>
                  </a:lnTo>
                  <a:lnTo>
                    <a:pt x="4347117" y="3142192"/>
                  </a:lnTo>
                  <a:lnTo>
                    <a:pt x="4309017" y="3167592"/>
                  </a:lnTo>
                  <a:lnTo>
                    <a:pt x="4266155" y="3185584"/>
                  </a:lnTo>
                  <a:lnTo>
                    <a:pt x="4219059" y="3195109"/>
                  </a:lnTo>
                  <a:lnTo>
                    <a:pt x="4194188" y="3195638"/>
                  </a:lnTo>
                  <a:lnTo>
                    <a:pt x="2800474" y="3195638"/>
                  </a:lnTo>
                  <a:lnTo>
                    <a:pt x="1476388" y="3195638"/>
                  </a:lnTo>
                  <a:lnTo>
                    <a:pt x="1086472" y="3195638"/>
                  </a:lnTo>
                  <a:cubicBezTo>
                    <a:pt x="1027307" y="3195638"/>
                    <a:pt x="970942" y="3183647"/>
                    <a:pt x="919675" y="3161964"/>
                  </a:cubicBezTo>
                  <a:lnTo>
                    <a:pt x="893016" y="3147493"/>
                  </a:lnTo>
                  <a:lnTo>
                    <a:pt x="848282" y="3125588"/>
                  </a:lnTo>
                  <a:cubicBezTo>
                    <a:pt x="801544" y="3096772"/>
                    <a:pt x="759683" y="3058317"/>
                    <a:pt x="725861" y="3010755"/>
                  </a:cubicBezTo>
                  <a:lnTo>
                    <a:pt x="78130" y="2099905"/>
                  </a:lnTo>
                  <a:cubicBezTo>
                    <a:pt x="44308" y="2052344"/>
                    <a:pt x="21726" y="2000179"/>
                    <a:pt x="9850" y="1946572"/>
                  </a:cubicBezTo>
                  <a:lnTo>
                    <a:pt x="7006" y="1923150"/>
                  </a:lnTo>
                  <a:lnTo>
                    <a:pt x="4055" y="1913643"/>
                  </a:lnTo>
                  <a:cubicBezTo>
                    <a:pt x="1405" y="1900694"/>
                    <a:pt x="13" y="1887285"/>
                    <a:pt x="13" y="1873552"/>
                  </a:cubicBezTo>
                  <a:lnTo>
                    <a:pt x="13" y="1865581"/>
                  </a:lnTo>
                  <a:lnTo>
                    <a:pt x="0" y="1865473"/>
                  </a:lnTo>
                  <a:lnTo>
                    <a:pt x="13" y="1865291"/>
                  </a:lnTo>
                  <a:lnTo>
                    <a:pt x="13" y="1358683"/>
                  </a:lnTo>
                  <a:lnTo>
                    <a:pt x="13" y="431353"/>
                  </a:lnTo>
                  <a:lnTo>
                    <a:pt x="13" y="238125"/>
                  </a:lnTo>
                  <a:lnTo>
                    <a:pt x="1071" y="213254"/>
                  </a:lnTo>
                  <a:lnTo>
                    <a:pt x="10067" y="166688"/>
                  </a:lnTo>
                  <a:lnTo>
                    <a:pt x="27530" y="123825"/>
                  </a:lnTo>
                  <a:lnTo>
                    <a:pt x="53459" y="85725"/>
                  </a:lnTo>
                  <a:lnTo>
                    <a:pt x="85738" y="53446"/>
                  </a:lnTo>
                  <a:lnTo>
                    <a:pt x="123838" y="27517"/>
                  </a:lnTo>
                  <a:lnTo>
                    <a:pt x="166701" y="10054"/>
                  </a:lnTo>
                  <a:lnTo>
                    <a:pt x="212738" y="1058"/>
                  </a:lnTo>
                  <a:close/>
                </a:path>
              </a:pathLst>
            </a:custGeom>
            <a:solidFill>
              <a:srgbClr val="FFFBF3"/>
            </a:solidFill>
            <a:ln w="28575" cap="flat" cmpd="sng">
              <a:solidFill>
                <a:srgbClr val="FBA9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100"/>
            <p:cNvSpPr txBox="1"/>
            <p:nvPr/>
          </p:nvSpPr>
          <p:spPr>
            <a:xfrm>
              <a:off x="6120327" y="1434599"/>
              <a:ext cx="1463393" cy="345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b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rgbClr val="CF8303"/>
                  </a:solidFill>
                  <a:latin typeface="Calibri"/>
                  <a:ea typeface="Calibri"/>
                  <a:cs typeface="Calibri"/>
                  <a:sym typeface="Calibri"/>
                </a:rPr>
                <a:t>ITT timeline</a:t>
              </a:r>
              <a:endParaRPr/>
            </a:p>
          </p:txBody>
        </p:sp>
        <p:sp>
          <p:nvSpPr>
            <p:cNvPr id="646" name="Google Shape;646;p100"/>
            <p:cNvSpPr/>
            <p:nvPr/>
          </p:nvSpPr>
          <p:spPr>
            <a:xfrm>
              <a:off x="7311503" y="3217890"/>
              <a:ext cx="65400" cy="65400"/>
            </a:xfrm>
            <a:prstGeom prst="ellipse">
              <a:avLst/>
            </a:prstGeom>
            <a:solidFill>
              <a:srgbClr val="FBA9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100"/>
            <p:cNvSpPr/>
            <p:nvPr/>
          </p:nvSpPr>
          <p:spPr>
            <a:xfrm>
              <a:off x="7416191" y="3217890"/>
              <a:ext cx="65400" cy="65400"/>
            </a:xfrm>
            <a:prstGeom prst="ellipse">
              <a:avLst/>
            </a:prstGeom>
            <a:solidFill>
              <a:srgbClr val="FBA9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00"/>
            <p:cNvSpPr/>
            <p:nvPr/>
          </p:nvSpPr>
          <p:spPr>
            <a:xfrm>
              <a:off x="7520879" y="3217890"/>
              <a:ext cx="65400" cy="65400"/>
            </a:xfrm>
            <a:prstGeom prst="ellipse">
              <a:avLst/>
            </a:prstGeom>
            <a:solidFill>
              <a:srgbClr val="FBA9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9" name="Google Shape;649;p100"/>
          <p:cNvSpPr txBox="1"/>
          <p:nvPr/>
        </p:nvSpPr>
        <p:spPr>
          <a:xfrm>
            <a:off x="4903852" y="2218038"/>
            <a:ext cx="2877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❏"/>
            </a:pPr>
            <a:r>
              <a:rPr lang="en-GB" sz="1500">
                <a:solidFill>
                  <a:schemeClr val="dk1"/>
                </a:solidFill>
              </a:rPr>
              <a:t>Lot 1 and 2 will follow the standard approach 6 month timeline </a:t>
            </a:r>
            <a:endParaRPr sz="1500">
              <a:solidFill>
                <a:schemeClr val="dk1"/>
              </a:solidFill>
            </a:endParaRPr>
          </a:p>
          <a:p>
            <a:pPr marL="457200" marR="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❏"/>
            </a:pPr>
            <a:r>
              <a:rPr lang="en-GB" sz="1500">
                <a:solidFill>
                  <a:schemeClr val="dk1"/>
                </a:solidFill>
              </a:rPr>
              <a:t>Potential longer timescale to be considered for the neutral vendor lot 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650" name="Google Shape;650;p100"/>
          <p:cNvSpPr txBox="1"/>
          <p:nvPr/>
        </p:nvSpPr>
        <p:spPr>
          <a:xfrm>
            <a:off x="9056751" y="2218050"/>
            <a:ext cx="1353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Lot 1 and 2</a:t>
            </a:r>
            <a:endParaRPr sz="1500"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1 CoP</a:t>
            </a:r>
            <a:endParaRPr sz="15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2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651" name="Google Shape;651;p100"/>
          <p:cNvSpPr txBox="1"/>
          <p:nvPr/>
        </p:nvSpPr>
        <p:spPr>
          <a:xfrm>
            <a:off x="10410350" y="2218050"/>
            <a:ext cx="1608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</a:rPr>
              <a:t>Neutral vendor lot</a:t>
            </a:r>
            <a:endParaRPr sz="1500"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1 CoP</a:t>
            </a:r>
            <a:endParaRPr sz="15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2</a:t>
            </a:r>
            <a:endParaRPr sz="15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3</a:t>
            </a:r>
            <a:endParaRPr sz="15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Stage 4 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652" name="Google Shape;652;p100"/>
          <p:cNvSpPr txBox="1"/>
          <p:nvPr/>
        </p:nvSpPr>
        <p:spPr>
          <a:xfrm>
            <a:off x="1597199" y="4938925"/>
            <a:ext cx="40962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Stage 1: </a:t>
            </a:r>
            <a:r>
              <a:rPr lang="en-GB">
                <a:solidFill>
                  <a:schemeClr val="dk1"/>
                </a:solidFill>
              </a:rPr>
              <a:t>FVRA, TAC, EL Insurance, Prompt Payment, CDP + PSQ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Stage 2: </a:t>
            </a:r>
            <a:r>
              <a:rPr lang="en-GB">
                <a:solidFill>
                  <a:schemeClr val="dk1"/>
                </a:solidFill>
              </a:rPr>
              <a:t>Quality assessment, certification, Cyber Essentials, Price assessment, (Carbon reduction plan) CRP, Modern Slavery, Social Value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3" name="Google Shape;653;p100"/>
          <p:cNvSpPr/>
          <p:nvPr/>
        </p:nvSpPr>
        <p:spPr>
          <a:xfrm>
            <a:off x="4773334" y="1427504"/>
            <a:ext cx="773113" cy="555577"/>
          </a:xfrm>
          <a:custGeom>
            <a:avLst/>
            <a:gdLst/>
            <a:ahLst/>
            <a:cxnLst/>
            <a:rect l="l" t="t" r="r" b="b"/>
            <a:pathLst>
              <a:path w="1963" h="1432" extrusionOk="0">
                <a:moveTo>
                  <a:pt x="288" y="0"/>
                </a:moveTo>
                <a:lnTo>
                  <a:pt x="1674" y="0"/>
                </a:lnTo>
                <a:lnTo>
                  <a:pt x="1705" y="1"/>
                </a:lnTo>
                <a:lnTo>
                  <a:pt x="1761" y="13"/>
                </a:lnTo>
                <a:lnTo>
                  <a:pt x="1813" y="33"/>
                </a:lnTo>
                <a:lnTo>
                  <a:pt x="1859" y="65"/>
                </a:lnTo>
                <a:lnTo>
                  <a:pt x="1898" y="104"/>
                </a:lnTo>
                <a:lnTo>
                  <a:pt x="1929" y="150"/>
                </a:lnTo>
                <a:lnTo>
                  <a:pt x="1950" y="202"/>
                </a:lnTo>
                <a:lnTo>
                  <a:pt x="1961" y="258"/>
                </a:lnTo>
                <a:lnTo>
                  <a:pt x="1963" y="288"/>
                </a:lnTo>
                <a:lnTo>
                  <a:pt x="1963" y="956"/>
                </a:lnTo>
                <a:lnTo>
                  <a:pt x="1961" y="988"/>
                </a:lnTo>
                <a:lnTo>
                  <a:pt x="1952" y="1048"/>
                </a:lnTo>
                <a:lnTo>
                  <a:pt x="1934" y="1099"/>
                </a:lnTo>
                <a:lnTo>
                  <a:pt x="1906" y="1143"/>
                </a:lnTo>
                <a:lnTo>
                  <a:pt x="1873" y="1181"/>
                </a:lnTo>
                <a:lnTo>
                  <a:pt x="1833" y="1211"/>
                </a:lnTo>
                <a:lnTo>
                  <a:pt x="1764" y="1246"/>
                </a:lnTo>
                <a:lnTo>
                  <a:pt x="1710" y="1262"/>
                </a:lnTo>
                <a:lnTo>
                  <a:pt x="1153" y="1406"/>
                </a:lnTo>
                <a:lnTo>
                  <a:pt x="1111" y="1419"/>
                </a:lnTo>
                <a:lnTo>
                  <a:pt x="1030" y="1432"/>
                </a:lnTo>
                <a:lnTo>
                  <a:pt x="949" y="1432"/>
                </a:lnTo>
                <a:lnTo>
                  <a:pt x="869" y="1419"/>
                </a:lnTo>
                <a:lnTo>
                  <a:pt x="828" y="1406"/>
                </a:lnTo>
                <a:lnTo>
                  <a:pt x="180" y="1226"/>
                </a:lnTo>
                <a:lnTo>
                  <a:pt x="155" y="1218"/>
                </a:lnTo>
                <a:lnTo>
                  <a:pt x="115" y="1200"/>
                </a:lnTo>
                <a:lnTo>
                  <a:pt x="82" y="1177"/>
                </a:lnTo>
                <a:lnTo>
                  <a:pt x="53" y="1148"/>
                </a:lnTo>
                <a:lnTo>
                  <a:pt x="32" y="1113"/>
                </a:lnTo>
                <a:lnTo>
                  <a:pt x="16" y="1074"/>
                </a:lnTo>
                <a:lnTo>
                  <a:pt x="1" y="1008"/>
                </a:lnTo>
                <a:lnTo>
                  <a:pt x="0" y="956"/>
                </a:lnTo>
                <a:lnTo>
                  <a:pt x="0" y="288"/>
                </a:lnTo>
                <a:lnTo>
                  <a:pt x="0" y="258"/>
                </a:lnTo>
                <a:lnTo>
                  <a:pt x="11" y="202"/>
                </a:lnTo>
                <a:lnTo>
                  <a:pt x="33" y="150"/>
                </a:lnTo>
                <a:lnTo>
                  <a:pt x="63" y="104"/>
                </a:lnTo>
                <a:lnTo>
                  <a:pt x="102" y="65"/>
                </a:lnTo>
                <a:lnTo>
                  <a:pt x="148" y="33"/>
                </a:lnTo>
                <a:lnTo>
                  <a:pt x="200" y="13"/>
                </a:lnTo>
                <a:lnTo>
                  <a:pt x="258" y="1"/>
                </a:lnTo>
                <a:lnTo>
                  <a:pt x="288" y="0"/>
                </a:lnTo>
                <a:close/>
              </a:path>
            </a:pathLst>
          </a:custGeom>
          <a:solidFill>
            <a:srgbClr val="FBA91E"/>
          </a:solidFill>
          <a:ln>
            <a:noFill/>
          </a:ln>
        </p:spPr>
        <p:txBody>
          <a:bodyPr spcFirstLastPara="1" wrap="square" lIns="91425" tIns="45700" rIns="91425" bIns="1828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654" name="Google Shape;654;p100"/>
          <p:cNvSpPr txBox="1"/>
          <p:nvPr/>
        </p:nvSpPr>
        <p:spPr>
          <a:xfrm>
            <a:off x="7206925" y="4938925"/>
            <a:ext cx="4376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Stage 1: </a:t>
            </a:r>
            <a:r>
              <a:rPr lang="en-GB">
                <a:solidFill>
                  <a:schemeClr val="dk1"/>
                </a:solidFill>
              </a:rPr>
              <a:t>FVRA, TAC, EL Insurance, Prompt Payment, CDP + PSQ, Modern Slavery, CRP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Stage 2: </a:t>
            </a:r>
            <a:r>
              <a:rPr lang="en-GB">
                <a:solidFill>
                  <a:schemeClr val="dk1"/>
                </a:solidFill>
              </a:rPr>
              <a:t>Quality assessment, certification, Cyber Essentials, Price assessment,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01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200"/>
              <a:t>Technical Ability Certificates*</a:t>
            </a:r>
            <a:endParaRPr sz="3200"/>
          </a:p>
        </p:txBody>
      </p:sp>
      <p:graphicFrame>
        <p:nvGraphicFramePr>
          <p:cNvPr id="660" name="Google Shape;660;p101"/>
          <p:cNvGraphicFramePr/>
          <p:nvPr/>
        </p:nvGraphicFramePr>
        <p:xfrm>
          <a:off x="250950" y="176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{2D14F777-4349-4DB4-9DBD-39ECB81941ED}</a:tableStyleId>
              </a:tblPr>
              <a:tblGrid>
                <a:gridCol w="194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69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98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DIPS 2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Minimum number of service lines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Minimum Contract Value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Number of TACs permitted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Work conducted within the last 'X' Years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Cumulative value applied?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3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1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9/10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£20m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No, if more than one TAC is provided, all TACs need to evidence the minimum contract value required per lot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9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2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5/10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£5m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5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61" name="Google Shape;661;p101"/>
          <p:cNvSpPr txBox="1"/>
          <p:nvPr/>
        </p:nvSpPr>
        <p:spPr>
          <a:xfrm>
            <a:off x="124375" y="6527975"/>
            <a:ext cx="4289400" cy="2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latin typeface="Calibri"/>
                <a:ea typeface="Calibri"/>
                <a:cs typeface="Calibri"/>
                <a:sym typeface="Calibri"/>
              </a:rPr>
              <a:t>*This is a draft and therefore GCA reserves the right to change the TACs 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01"/>
          <p:cNvSpPr/>
          <p:nvPr/>
        </p:nvSpPr>
        <p:spPr>
          <a:xfrm>
            <a:off x="9584350" y="0"/>
            <a:ext cx="2179500" cy="20370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D5A6BD"/>
          </a:solidFill>
          <a:ln w="9525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Suppliers </a:t>
            </a:r>
            <a:r>
              <a:rPr lang="en-GB" b="1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won’t </a:t>
            </a:r>
            <a:r>
              <a:rPr lang="en-GB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 restricted to providing services included in TACs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3" name="Google Shape;663;p101"/>
          <p:cNvGraphicFramePr/>
          <p:nvPr/>
        </p:nvGraphicFramePr>
        <p:xfrm>
          <a:off x="264300" y="3982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{2D14F777-4349-4DB4-9DBD-39ECB81941ED}</a:tableStyleId>
              </a:tblPr>
              <a:tblGrid>
                <a:gridCol w="167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1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19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37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DIPS 2 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Minimum technical requirements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Minimum Contract Value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Minimum number of call offs /SoWs per annum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Number of TACs permitted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Work conducted within the last 'X' Years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Cumulative value applied?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8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/>
                        <a:t>Lot 3 Neutral Vendor</a:t>
                      </a:r>
                      <a:endParaRPr b="1"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TBC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£5m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TBC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No, if more than one TAC is provided, all TACs need to evidence the minimum contract value required per lot</a:t>
                      </a:r>
                      <a:endParaRPr/>
                    </a:p>
                  </a:txBody>
                  <a:tcPr marL="28575" marR="28575" marT="19050" marB="19050" anchor="ctr">
                    <a:lnL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02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Neutral vendor overview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5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Housekeeping  </a:t>
            </a:r>
            <a:endParaRPr/>
          </a:p>
        </p:txBody>
      </p:sp>
      <p:sp>
        <p:nvSpPr>
          <p:cNvPr id="454" name="Google Shape;454;p85"/>
          <p:cNvSpPr txBox="1"/>
          <p:nvPr/>
        </p:nvSpPr>
        <p:spPr>
          <a:xfrm>
            <a:off x="4327725" y="1162050"/>
            <a:ext cx="7308000" cy="39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marR="0" lvl="0" indent="-3343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pre-market engagement and GCA makes no commitment to the procurement of DIPS 2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43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Everything discussed in this engagement is subject to change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432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Treat this as an open and collaborative environment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95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will use Menti to gather feedback and engage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ct val="7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3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328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MoD requirement overview - neutral vendor </a:t>
            </a:r>
            <a:endParaRPr/>
          </a:p>
        </p:txBody>
      </p:sp>
      <p:sp>
        <p:nvSpPr>
          <p:cNvPr id="674" name="Google Shape;674;p103"/>
          <p:cNvSpPr/>
          <p:nvPr/>
        </p:nvSpPr>
        <p:spPr>
          <a:xfrm>
            <a:off x="2428161" y="1895529"/>
            <a:ext cx="3471682" cy="4169167"/>
          </a:xfrm>
          <a:custGeom>
            <a:avLst/>
            <a:gdLst/>
            <a:ahLst/>
            <a:cxnLst/>
            <a:rect l="l" t="t" r="r" b="b"/>
            <a:pathLst>
              <a:path w="2615203" h="3295784" extrusionOk="0">
                <a:moveTo>
                  <a:pt x="2615203" y="372385"/>
                </a:moveTo>
                <a:lnTo>
                  <a:pt x="2615203" y="2923397"/>
                </a:lnTo>
                <a:cubicBezTo>
                  <a:pt x="2615203" y="3128989"/>
                  <a:pt x="2448270" y="3295784"/>
                  <a:pt x="2242509" y="3295784"/>
                </a:cubicBezTo>
                <a:lnTo>
                  <a:pt x="372695" y="3295784"/>
                </a:lnTo>
                <a:cubicBezTo>
                  <a:pt x="166669" y="3295784"/>
                  <a:pt x="0" y="3128989"/>
                  <a:pt x="0" y="2923397"/>
                </a:cubicBezTo>
                <a:lnTo>
                  <a:pt x="0" y="372385"/>
                </a:lnTo>
                <a:cubicBezTo>
                  <a:pt x="0" y="166795"/>
                  <a:pt x="166933" y="0"/>
                  <a:pt x="372695" y="0"/>
                </a:cubicBezTo>
                <a:lnTo>
                  <a:pt x="2242509" y="0"/>
                </a:lnTo>
                <a:cubicBezTo>
                  <a:pt x="2448534" y="0"/>
                  <a:pt x="2615203" y="166795"/>
                  <a:pt x="2615203" y="372385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103"/>
          <p:cNvSpPr/>
          <p:nvPr/>
        </p:nvSpPr>
        <p:spPr>
          <a:xfrm>
            <a:off x="628225" y="1351050"/>
            <a:ext cx="4378086" cy="5257197"/>
          </a:xfrm>
          <a:custGeom>
            <a:avLst/>
            <a:gdLst/>
            <a:ahLst/>
            <a:cxnLst/>
            <a:rect l="l" t="t" r="r" b="b"/>
            <a:pathLst>
              <a:path w="3297993" h="4155887" extrusionOk="0">
                <a:moveTo>
                  <a:pt x="3297993" y="372387"/>
                </a:moveTo>
                <a:lnTo>
                  <a:pt x="3297993" y="3783502"/>
                </a:lnTo>
                <a:cubicBezTo>
                  <a:pt x="3297993" y="3989092"/>
                  <a:pt x="3131060" y="4155888"/>
                  <a:pt x="2925299" y="4155888"/>
                </a:cubicBezTo>
                <a:lnTo>
                  <a:pt x="372695" y="4155888"/>
                </a:lnTo>
                <a:cubicBezTo>
                  <a:pt x="166669" y="4155888"/>
                  <a:pt x="0" y="3989092"/>
                  <a:pt x="0" y="3783502"/>
                </a:cubicBezTo>
                <a:lnTo>
                  <a:pt x="0" y="372387"/>
                </a:lnTo>
                <a:cubicBezTo>
                  <a:pt x="0" y="166795"/>
                  <a:pt x="166933" y="0"/>
                  <a:pt x="372695" y="0"/>
                </a:cubicBezTo>
                <a:lnTo>
                  <a:pt x="2925299" y="0"/>
                </a:lnTo>
                <a:cubicBezTo>
                  <a:pt x="3131060" y="0"/>
                  <a:pt x="3297993" y="166795"/>
                  <a:pt x="3297993" y="3723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52400"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03"/>
          <p:cNvSpPr/>
          <p:nvPr/>
        </p:nvSpPr>
        <p:spPr>
          <a:xfrm>
            <a:off x="6367000" y="1895063"/>
            <a:ext cx="3563214" cy="4169167"/>
          </a:xfrm>
          <a:custGeom>
            <a:avLst/>
            <a:gdLst/>
            <a:ahLst/>
            <a:cxnLst/>
            <a:rect l="l" t="t" r="r" b="b"/>
            <a:pathLst>
              <a:path w="2615203" h="3295784" extrusionOk="0">
                <a:moveTo>
                  <a:pt x="2615203" y="372385"/>
                </a:moveTo>
                <a:lnTo>
                  <a:pt x="2615203" y="2923397"/>
                </a:lnTo>
                <a:cubicBezTo>
                  <a:pt x="2615203" y="3128989"/>
                  <a:pt x="2448270" y="3295784"/>
                  <a:pt x="2242509" y="3295784"/>
                </a:cubicBezTo>
                <a:lnTo>
                  <a:pt x="372695" y="3295784"/>
                </a:lnTo>
                <a:cubicBezTo>
                  <a:pt x="166669" y="3295784"/>
                  <a:pt x="0" y="3128989"/>
                  <a:pt x="0" y="2923397"/>
                </a:cubicBezTo>
                <a:lnTo>
                  <a:pt x="0" y="372385"/>
                </a:lnTo>
                <a:cubicBezTo>
                  <a:pt x="0" y="166795"/>
                  <a:pt x="166933" y="0"/>
                  <a:pt x="372695" y="0"/>
                </a:cubicBezTo>
                <a:lnTo>
                  <a:pt x="2242509" y="0"/>
                </a:lnTo>
                <a:cubicBezTo>
                  <a:pt x="2448534" y="0"/>
                  <a:pt x="2615203" y="166795"/>
                  <a:pt x="2615203" y="372385"/>
                </a:cubicBezTo>
                <a:close/>
              </a:path>
            </a:pathLst>
          </a:custGeom>
          <a:solidFill>
            <a:srgbClr val="F15F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03"/>
          <p:cNvSpPr/>
          <p:nvPr/>
        </p:nvSpPr>
        <p:spPr>
          <a:xfrm>
            <a:off x="7316377" y="1351050"/>
            <a:ext cx="4378086" cy="5257197"/>
          </a:xfrm>
          <a:custGeom>
            <a:avLst/>
            <a:gdLst/>
            <a:ahLst/>
            <a:cxnLst/>
            <a:rect l="l" t="t" r="r" b="b"/>
            <a:pathLst>
              <a:path w="3297993" h="4155887" extrusionOk="0">
                <a:moveTo>
                  <a:pt x="3297993" y="372387"/>
                </a:moveTo>
                <a:lnTo>
                  <a:pt x="3297993" y="3783502"/>
                </a:lnTo>
                <a:cubicBezTo>
                  <a:pt x="3297993" y="3989092"/>
                  <a:pt x="3131061" y="4155888"/>
                  <a:pt x="2925299" y="4155888"/>
                </a:cubicBezTo>
                <a:lnTo>
                  <a:pt x="372695" y="4155888"/>
                </a:lnTo>
                <a:cubicBezTo>
                  <a:pt x="166669" y="4155888"/>
                  <a:pt x="0" y="3989092"/>
                  <a:pt x="0" y="3783502"/>
                </a:cubicBezTo>
                <a:lnTo>
                  <a:pt x="0" y="372387"/>
                </a:lnTo>
                <a:cubicBezTo>
                  <a:pt x="0" y="166795"/>
                  <a:pt x="166934" y="0"/>
                  <a:pt x="372695" y="0"/>
                </a:cubicBezTo>
                <a:lnTo>
                  <a:pt x="2925299" y="0"/>
                </a:lnTo>
                <a:cubicBezTo>
                  <a:pt x="3131324" y="0"/>
                  <a:pt x="3297993" y="166795"/>
                  <a:pt x="3297993" y="3723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52400"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8" name="Google Shape;678;p103" descr="Close avec un remplissage un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2809" y="2176639"/>
            <a:ext cx="489935" cy="467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103" descr="Checkmark avec un remplissage un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05277" y="2176639"/>
            <a:ext cx="489935" cy="467604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103"/>
          <p:cNvSpPr/>
          <p:nvPr/>
        </p:nvSpPr>
        <p:spPr>
          <a:xfrm>
            <a:off x="924860" y="1699390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79"/>
                </a:moveTo>
                <a:cubicBezTo>
                  <a:pt x="407297" y="315858"/>
                  <a:pt x="316120" y="406959"/>
                  <a:pt x="203648" y="406959"/>
                </a:cubicBezTo>
                <a:cubicBezTo>
                  <a:pt x="91177" y="406959"/>
                  <a:pt x="0" y="315858"/>
                  <a:pt x="0" y="203479"/>
                </a:cubicBezTo>
                <a:cubicBezTo>
                  <a:pt x="0" y="91100"/>
                  <a:pt x="91177" y="-1"/>
                  <a:pt x="203648" y="-1"/>
                </a:cubicBezTo>
                <a:cubicBezTo>
                  <a:pt x="316120" y="-1"/>
                  <a:pt x="407297" y="91100"/>
                  <a:pt x="407297" y="203479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03"/>
          <p:cNvSpPr/>
          <p:nvPr/>
        </p:nvSpPr>
        <p:spPr>
          <a:xfrm>
            <a:off x="7492439" y="1699390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6" y="203479"/>
                </a:moveTo>
                <a:cubicBezTo>
                  <a:pt x="407296" y="315858"/>
                  <a:pt x="316119" y="406959"/>
                  <a:pt x="203647" y="406959"/>
                </a:cubicBezTo>
                <a:cubicBezTo>
                  <a:pt x="91175" y="406959"/>
                  <a:pt x="-2" y="315858"/>
                  <a:pt x="-2" y="203479"/>
                </a:cubicBezTo>
                <a:cubicBezTo>
                  <a:pt x="-2" y="91100"/>
                  <a:pt x="91175" y="-1"/>
                  <a:pt x="203647" y="-1"/>
                </a:cubicBezTo>
                <a:cubicBezTo>
                  <a:pt x="316119" y="-1"/>
                  <a:pt x="407296" y="91100"/>
                  <a:pt x="407296" y="203479"/>
                </a:cubicBezTo>
                <a:close/>
              </a:path>
            </a:pathLst>
          </a:custGeom>
          <a:solidFill>
            <a:srgbClr val="F15F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03"/>
          <p:cNvSpPr txBox="1"/>
          <p:nvPr/>
        </p:nvSpPr>
        <p:spPr>
          <a:xfrm>
            <a:off x="917293" y="1723209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683" name="Google Shape;683;p103"/>
          <p:cNvSpPr txBox="1"/>
          <p:nvPr/>
        </p:nvSpPr>
        <p:spPr>
          <a:xfrm>
            <a:off x="7484872" y="1723209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684" name="Google Shape;684;p103"/>
          <p:cNvSpPr txBox="1"/>
          <p:nvPr/>
        </p:nvSpPr>
        <p:spPr>
          <a:xfrm>
            <a:off x="1648327" y="1723209"/>
            <a:ext cx="313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100% supplier neutrality</a:t>
            </a:r>
            <a:endParaRPr/>
          </a:p>
        </p:txBody>
      </p:sp>
      <p:sp>
        <p:nvSpPr>
          <p:cNvPr id="685" name="Google Shape;685;p103"/>
          <p:cNvSpPr txBox="1"/>
          <p:nvPr/>
        </p:nvSpPr>
        <p:spPr>
          <a:xfrm>
            <a:off x="8187320" y="1723209"/>
            <a:ext cx="3136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Technology forms part of business offering (now or in the future)</a:t>
            </a:r>
            <a:endParaRPr/>
          </a:p>
        </p:txBody>
      </p:sp>
      <p:sp>
        <p:nvSpPr>
          <p:cNvPr id="686" name="Google Shape;686;p103"/>
          <p:cNvSpPr/>
          <p:nvPr/>
        </p:nvSpPr>
        <p:spPr>
          <a:xfrm>
            <a:off x="924860" y="2509343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79"/>
                </a:moveTo>
                <a:cubicBezTo>
                  <a:pt x="407297" y="315857"/>
                  <a:pt x="316120" y="406959"/>
                  <a:pt x="203648" y="406959"/>
                </a:cubicBezTo>
                <a:cubicBezTo>
                  <a:pt x="91177" y="406959"/>
                  <a:pt x="0" y="315857"/>
                  <a:pt x="0" y="203479"/>
                </a:cubicBezTo>
                <a:cubicBezTo>
                  <a:pt x="0" y="91100"/>
                  <a:pt x="91177" y="-1"/>
                  <a:pt x="203648" y="-1"/>
                </a:cubicBezTo>
                <a:cubicBezTo>
                  <a:pt x="316120" y="-1"/>
                  <a:pt x="407297" y="91100"/>
                  <a:pt x="407297" y="203479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03"/>
          <p:cNvSpPr/>
          <p:nvPr/>
        </p:nvSpPr>
        <p:spPr>
          <a:xfrm>
            <a:off x="7484977" y="3457893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6" y="203479"/>
                </a:moveTo>
                <a:cubicBezTo>
                  <a:pt x="407296" y="315857"/>
                  <a:pt x="316119" y="406959"/>
                  <a:pt x="203647" y="406959"/>
                </a:cubicBezTo>
                <a:cubicBezTo>
                  <a:pt x="91175" y="406959"/>
                  <a:pt x="-2" y="315857"/>
                  <a:pt x="-2" y="203479"/>
                </a:cubicBezTo>
                <a:cubicBezTo>
                  <a:pt x="-2" y="91100"/>
                  <a:pt x="91175" y="-1"/>
                  <a:pt x="203647" y="-1"/>
                </a:cubicBezTo>
                <a:cubicBezTo>
                  <a:pt x="316119" y="-1"/>
                  <a:pt x="407296" y="91100"/>
                  <a:pt x="407296" y="203479"/>
                </a:cubicBezTo>
                <a:close/>
              </a:path>
            </a:pathLst>
          </a:custGeom>
          <a:solidFill>
            <a:srgbClr val="F15F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03"/>
          <p:cNvSpPr txBox="1"/>
          <p:nvPr/>
        </p:nvSpPr>
        <p:spPr>
          <a:xfrm>
            <a:off x="917293" y="2533162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689" name="Google Shape;689;p103"/>
          <p:cNvSpPr txBox="1"/>
          <p:nvPr/>
        </p:nvSpPr>
        <p:spPr>
          <a:xfrm>
            <a:off x="7477522" y="3530662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690" name="Google Shape;690;p103"/>
          <p:cNvSpPr txBox="1"/>
          <p:nvPr/>
        </p:nvSpPr>
        <p:spPr>
          <a:xfrm>
            <a:off x="1648327" y="2533162"/>
            <a:ext cx="313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End to end auditability</a:t>
            </a:r>
            <a:endParaRPr/>
          </a:p>
        </p:txBody>
      </p:sp>
      <p:sp>
        <p:nvSpPr>
          <p:cNvPr id="691" name="Google Shape;691;p103"/>
          <p:cNvSpPr/>
          <p:nvPr/>
        </p:nvSpPr>
        <p:spPr>
          <a:xfrm>
            <a:off x="924860" y="3319296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80"/>
                </a:moveTo>
                <a:cubicBezTo>
                  <a:pt x="407297" y="315859"/>
                  <a:pt x="316120" y="406960"/>
                  <a:pt x="203648" y="406960"/>
                </a:cubicBezTo>
                <a:cubicBezTo>
                  <a:pt x="91177" y="406960"/>
                  <a:pt x="0" y="315859"/>
                  <a:pt x="0" y="203480"/>
                </a:cubicBezTo>
                <a:cubicBezTo>
                  <a:pt x="0" y="91102"/>
                  <a:pt x="91177" y="0"/>
                  <a:pt x="203648" y="0"/>
                </a:cubicBezTo>
                <a:cubicBezTo>
                  <a:pt x="316120" y="0"/>
                  <a:pt x="407297" y="91102"/>
                  <a:pt x="407297" y="203480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03"/>
          <p:cNvSpPr/>
          <p:nvPr/>
        </p:nvSpPr>
        <p:spPr>
          <a:xfrm>
            <a:off x="7492464" y="4709896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6" y="203480"/>
                </a:moveTo>
                <a:cubicBezTo>
                  <a:pt x="407296" y="315859"/>
                  <a:pt x="316119" y="406960"/>
                  <a:pt x="203647" y="406960"/>
                </a:cubicBezTo>
                <a:cubicBezTo>
                  <a:pt x="91175" y="406960"/>
                  <a:pt x="-2" y="315859"/>
                  <a:pt x="-2" y="203480"/>
                </a:cubicBezTo>
                <a:cubicBezTo>
                  <a:pt x="-2" y="91102"/>
                  <a:pt x="91175" y="0"/>
                  <a:pt x="203647" y="0"/>
                </a:cubicBezTo>
                <a:cubicBezTo>
                  <a:pt x="316119" y="0"/>
                  <a:pt x="407296" y="91102"/>
                  <a:pt x="407296" y="203480"/>
                </a:cubicBezTo>
                <a:close/>
              </a:path>
            </a:pathLst>
          </a:custGeom>
          <a:solidFill>
            <a:srgbClr val="F15F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103"/>
          <p:cNvSpPr txBox="1"/>
          <p:nvPr/>
        </p:nvSpPr>
        <p:spPr>
          <a:xfrm>
            <a:off x="917293" y="3343115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694" name="Google Shape;694;p103"/>
          <p:cNvSpPr txBox="1"/>
          <p:nvPr/>
        </p:nvSpPr>
        <p:spPr>
          <a:xfrm>
            <a:off x="7484872" y="4795565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695" name="Google Shape;695;p103"/>
          <p:cNvSpPr txBox="1"/>
          <p:nvPr/>
        </p:nvSpPr>
        <p:spPr>
          <a:xfrm>
            <a:off x="1648327" y="3253440"/>
            <a:ext cx="313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Easy to use and accessible digital tools </a:t>
            </a:r>
            <a:endParaRPr/>
          </a:p>
        </p:txBody>
      </p:sp>
      <p:sp>
        <p:nvSpPr>
          <p:cNvPr id="696" name="Google Shape;696;p103"/>
          <p:cNvSpPr txBox="1"/>
          <p:nvPr/>
        </p:nvSpPr>
        <p:spPr>
          <a:xfrm>
            <a:off x="8256770" y="4782652"/>
            <a:ext cx="313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Acting as a prime contractor</a:t>
            </a:r>
            <a:endParaRPr/>
          </a:p>
        </p:txBody>
      </p:sp>
      <p:sp>
        <p:nvSpPr>
          <p:cNvPr id="697" name="Google Shape;697;p103"/>
          <p:cNvSpPr/>
          <p:nvPr/>
        </p:nvSpPr>
        <p:spPr>
          <a:xfrm>
            <a:off x="924860" y="4129249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80"/>
                </a:moveTo>
                <a:cubicBezTo>
                  <a:pt x="407297" y="315858"/>
                  <a:pt x="316120" y="406960"/>
                  <a:pt x="203648" y="406960"/>
                </a:cubicBezTo>
                <a:cubicBezTo>
                  <a:pt x="91177" y="406960"/>
                  <a:pt x="0" y="315858"/>
                  <a:pt x="0" y="203480"/>
                </a:cubicBezTo>
                <a:cubicBezTo>
                  <a:pt x="0" y="91101"/>
                  <a:pt x="91177" y="0"/>
                  <a:pt x="203648" y="0"/>
                </a:cubicBezTo>
                <a:cubicBezTo>
                  <a:pt x="316120" y="0"/>
                  <a:pt x="407297" y="91101"/>
                  <a:pt x="407297" y="203480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03"/>
          <p:cNvSpPr txBox="1"/>
          <p:nvPr/>
        </p:nvSpPr>
        <p:spPr>
          <a:xfrm>
            <a:off x="917293" y="4153068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699" name="Google Shape;699;p103"/>
          <p:cNvSpPr txBox="1"/>
          <p:nvPr/>
        </p:nvSpPr>
        <p:spPr>
          <a:xfrm>
            <a:off x="1648327" y="4063393"/>
            <a:ext cx="313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Demonstrable ability to deliver against the framework SLAs</a:t>
            </a:r>
            <a:endParaRPr/>
          </a:p>
        </p:txBody>
      </p:sp>
      <p:sp>
        <p:nvSpPr>
          <p:cNvPr id="700" name="Google Shape;700;p103"/>
          <p:cNvSpPr/>
          <p:nvPr/>
        </p:nvSpPr>
        <p:spPr>
          <a:xfrm>
            <a:off x="924860" y="4939202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80"/>
                </a:moveTo>
                <a:cubicBezTo>
                  <a:pt x="407297" y="315858"/>
                  <a:pt x="316120" y="406959"/>
                  <a:pt x="203648" y="406959"/>
                </a:cubicBezTo>
                <a:cubicBezTo>
                  <a:pt x="91177" y="406959"/>
                  <a:pt x="0" y="315858"/>
                  <a:pt x="0" y="203480"/>
                </a:cubicBezTo>
                <a:cubicBezTo>
                  <a:pt x="0" y="91101"/>
                  <a:pt x="91177" y="0"/>
                  <a:pt x="203648" y="0"/>
                </a:cubicBezTo>
                <a:cubicBezTo>
                  <a:pt x="316120" y="0"/>
                  <a:pt x="407297" y="91101"/>
                  <a:pt x="407297" y="203480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03"/>
          <p:cNvSpPr txBox="1"/>
          <p:nvPr/>
        </p:nvSpPr>
        <p:spPr>
          <a:xfrm>
            <a:off x="917293" y="4963021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702" name="Google Shape;702;p103"/>
          <p:cNvSpPr txBox="1"/>
          <p:nvPr/>
        </p:nvSpPr>
        <p:spPr>
          <a:xfrm>
            <a:off x="1648327" y="4963021"/>
            <a:ext cx="313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Robust transparency reporting</a:t>
            </a:r>
            <a:endParaRPr/>
          </a:p>
        </p:txBody>
      </p:sp>
      <p:sp>
        <p:nvSpPr>
          <p:cNvPr id="703" name="Google Shape;703;p103"/>
          <p:cNvSpPr/>
          <p:nvPr/>
        </p:nvSpPr>
        <p:spPr>
          <a:xfrm>
            <a:off x="924860" y="5749152"/>
            <a:ext cx="540685" cy="514802"/>
          </a:xfrm>
          <a:custGeom>
            <a:avLst/>
            <a:gdLst/>
            <a:ahLst/>
            <a:cxnLst/>
            <a:rect l="l" t="t" r="r" b="b"/>
            <a:pathLst>
              <a:path w="407296" h="406958" extrusionOk="0">
                <a:moveTo>
                  <a:pt x="407297" y="203479"/>
                </a:moveTo>
                <a:cubicBezTo>
                  <a:pt x="407297" y="315858"/>
                  <a:pt x="316120" y="406959"/>
                  <a:pt x="203648" y="406959"/>
                </a:cubicBezTo>
                <a:cubicBezTo>
                  <a:pt x="91177" y="406959"/>
                  <a:pt x="0" y="315858"/>
                  <a:pt x="0" y="203479"/>
                </a:cubicBezTo>
                <a:cubicBezTo>
                  <a:pt x="0" y="91101"/>
                  <a:pt x="91177" y="-1"/>
                  <a:pt x="203648" y="-1"/>
                </a:cubicBezTo>
                <a:cubicBezTo>
                  <a:pt x="316120" y="-1"/>
                  <a:pt x="407297" y="91101"/>
                  <a:pt x="407297" y="203479"/>
                </a:cubicBezTo>
                <a:close/>
              </a:path>
            </a:pathLst>
          </a:custGeom>
          <a:solidFill>
            <a:srgbClr val="6EA5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03"/>
          <p:cNvSpPr txBox="1"/>
          <p:nvPr/>
        </p:nvSpPr>
        <p:spPr>
          <a:xfrm>
            <a:off x="917293" y="5772971"/>
            <a:ext cx="55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/>
          </a:p>
        </p:txBody>
      </p:sp>
      <p:sp>
        <p:nvSpPr>
          <p:cNvPr id="705" name="Google Shape;705;p103"/>
          <p:cNvSpPr txBox="1"/>
          <p:nvPr/>
        </p:nvSpPr>
        <p:spPr>
          <a:xfrm>
            <a:off x="1648327" y="5683296"/>
            <a:ext cx="3136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Public sector procurement and supply chain management experience</a:t>
            </a:r>
            <a:endParaRPr/>
          </a:p>
        </p:txBody>
      </p:sp>
      <p:sp>
        <p:nvSpPr>
          <p:cNvPr id="706" name="Google Shape;706;p103"/>
          <p:cNvSpPr txBox="1"/>
          <p:nvPr/>
        </p:nvSpPr>
        <p:spPr>
          <a:xfrm>
            <a:off x="8187320" y="3343115"/>
            <a:ext cx="313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latin typeface="Calibri"/>
                <a:ea typeface="Calibri"/>
                <a:cs typeface="Calibri"/>
                <a:sym typeface="Calibri"/>
              </a:rPr>
              <a:t>No digital platform / inflexible platform offering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04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Next steps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05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Closing remarks and next steps</a:t>
            </a:r>
            <a:endParaRPr/>
          </a:p>
        </p:txBody>
      </p:sp>
      <p:sp>
        <p:nvSpPr>
          <p:cNvPr id="717" name="Google Shape;717;p105"/>
          <p:cNvSpPr txBox="1"/>
          <p:nvPr/>
        </p:nvSpPr>
        <p:spPr>
          <a:xfrm>
            <a:off x="1144500" y="1637550"/>
            <a:ext cx="9903000" cy="47733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Next pre-market event is planned for </a:t>
            </a:r>
            <a:r>
              <a:rPr lang="en-GB" sz="2400">
                <a:solidFill>
                  <a:schemeClr val="dk1"/>
                </a:solidFill>
              </a:rPr>
              <a:t>September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the objective to review </a:t>
            </a:r>
            <a:r>
              <a:rPr lang="en-GB" sz="2400">
                <a:solidFill>
                  <a:schemeClr val="dk1"/>
                </a:solidFill>
              </a:rPr>
              <a:t>ITT design and timescales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mandatory requirements, certification, neutral vendor lot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SME event planned for </a:t>
            </a:r>
            <a:r>
              <a:rPr lang="en-GB" sz="2400">
                <a:solidFill>
                  <a:schemeClr val="dk1"/>
                </a:solidFill>
              </a:rPr>
              <a:t>late 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August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GB" sz="2400">
                <a:solidFill>
                  <a:schemeClr val="dk1"/>
                </a:solidFill>
              </a:rPr>
              <a:t>Neutral Vendor supplier 1-2-1 pre-market engagement to start in September, link to register interest can be found on techUK and GCA DIPS 2 webpage</a:t>
            </a:r>
            <a:endParaRPr sz="2400">
              <a:solidFill>
                <a:schemeClr val="dk1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 supplier engagement to continue throughout the pre-market engagement period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06"/>
          <p:cNvSpPr txBox="1">
            <a:spLocks noGrp="1"/>
          </p:cNvSpPr>
          <p:nvPr>
            <p:ph type="ctrTitle" idx="2"/>
          </p:nvPr>
        </p:nvSpPr>
        <p:spPr>
          <a:xfrm>
            <a:off x="1451650" y="2873600"/>
            <a:ext cx="3147900" cy="11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5080" lvl="0" indent="12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info@gca.gov.uk</a:t>
            </a:r>
            <a:endParaRPr/>
          </a:p>
          <a:p>
            <a:pPr marL="0" marR="5080" lvl="0" indent="12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0345 410 2222</a:t>
            </a:r>
            <a:endParaRPr/>
          </a:p>
          <a:p>
            <a:pPr marL="0" marR="5080" lvl="0" indent="12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4"/>
              </a:rPr>
              <a:t>www.gca.gov.uk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u="sng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07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14486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Appendix &amp; slides shared in prior pre-market engagements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08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Slides from June pre-market engagement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09"/>
          <p:cNvSpPr txBox="1">
            <a:spLocks noGrp="1"/>
          </p:cNvSpPr>
          <p:nvPr>
            <p:ph type="ctrTitle" idx="2"/>
          </p:nvPr>
        </p:nvSpPr>
        <p:spPr>
          <a:xfrm>
            <a:off x="457200" y="576076"/>
            <a:ext cx="3056400" cy="11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738" name="Google Shape;738;p109"/>
          <p:cNvSpPr txBox="1"/>
          <p:nvPr/>
        </p:nvSpPr>
        <p:spPr>
          <a:xfrm>
            <a:off x="337500" y="2180850"/>
            <a:ext cx="3056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OBJECTIVES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adopts competition by default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effectively uses co-creation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contracts for outcomes by default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supports a transition to conflict scenario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one stop shop for Defence’s digital and IT professional services needs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39" name="Google Shape;739;p109"/>
          <p:cNvGraphicFramePr/>
          <p:nvPr/>
        </p:nvGraphicFramePr>
        <p:xfrm>
          <a:off x="3799256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{729C7537-5B5F-4BDD-9052-3476BAD95C05}</a:tableStyleId>
              </a:tblPr>
              <a:tblGrid>
                <a:gridCol w="148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b="1" u="none" strike="noStrike" cap="none">
                          <a:solidFill>
                            <a:schemeClr val="dk1"/>
                          </a:solidFill>
                        </a:rPr>
                        <a:t>Area</a:t>
                      </a: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b="1" u="none" strike="noStrike" cap="none">
                          <a:solidFill>
                            <a:schemeClr val="dk1"/>
                          </a:solidFill>
                        </a:rPr>
                        <a:t>Proposal</a:t>
                      </a: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3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Commercial 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vehicle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Defence and Security framework, which provides for the future award of public contracts that are defence and security contracts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</a:rPr>
                        <a:t>Up to </a:t>
                      </a: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8 year term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£2.8bn FTS inc VAT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9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Scope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IT and digital professional services across full services lifecycle design, transition, deployment, testing, management, exit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Includes programme and project management provisions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Includes consultancy services, end user services, application services, cloud services, infrastructure services, networks, cyber and security services, RUN services, specialist and emerging technology services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Ability to provide services across all security classifications and to deploy SC, DV, sole UK nationals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Transition to conflict enablement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Framework 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structure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Change to lotting structure from DIPS 1 to ensure clarity and ease of procurement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Different commercial vehicles to be considered ie open framework, standard framework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Lotting structure aligned to MoD requirements and enabling speed to market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5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Call-off mechanisms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No minimum or maximum term for call offs and flexibility to choose appropriate extension </a:t>
                      </a:r>
                      <a:endParaRPr sz="13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Incorporation of competitive flexible procedure into further competition allowing POC, POV, discovery, negotiation, presentations etc to be used as part of a call off mechanism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342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Terms and conditions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Possibility to use a ‘Defence Call Off Schedule’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Consideration given to flexibility in selecting appropriate terms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Statements of Work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10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Draft DIPS 2 Scope </a:t>
            </a:r>
            <a:endParaRPr/>
          </a:p>
        </p:txBody>
      </p:sp>
      <p:sp>
        <p:nvSpPr>
          <p:cNvPr id="745" name="Google Shape;745;p110"/>
          <p:cNvSpPr txBox="1"/>
          <p:nvPr/>
        </p:nvSpPr>
        <p:spPr>
          <a:xfrm>
            <a:off x="4608925" y="615125"/>
            <a:ext cx="6504300" cy="45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Requirements in scope: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Delivery 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Engineering &amp; Application Development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Data, AI, and Analytics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and Knowledge Management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Cyber Security &amp; Information Assurance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Cloud, Infrastructure &amp; Network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Assurance &amp; Architecture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Project, Programme and Portfolio Management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Service Management &amp; Operational Support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Analysis, Transformation and Change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Specialist &amp; Emerging Technology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10"/>
          <p:cNvSpPr txBox="1"/>
          <p:nvPr/>
        </p:nvSpPr>
        <p:spPr>
          <a:xfrm>
            <a:off x="4660225" y="5344728"/>
            <a:ext cx="64530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following are </a:t>
            </a:r>
            <a:r>
              <a:rPr lang="en-GB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excluded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DIPS 2 scope: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contingent labour (including resource augmentation),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hardware or software procurement.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11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 commercial vehicle options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12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Commercial vehicle options </a:t>
            </a:r>
            <a:endParaRPr/>
          </a:p>
        </p:txBody>
      </p:sp>
      <p:sp>
        <p:nvSpPr>
          <p:cNvPr id="757" name="Google Shape;757;p112"/>
          <p:cNvSpPr/>
          <p:nvPr/>
        </p:nvSpPr>
        <p:spPr>
          <a:xfrm>
            <a:off x="3120204" y="2765560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12"/>
          <p:cNvSpPr/>
          <p:nvPr/>
        </p:nvSpPr>
        <p:spPr>
          <a:xfrm>
            <a:off x="3120204" y="3519212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112"/>
          <p:cNvSpPr/>
          <p:nvPr/>
        </p:nvSpPr>
        <p:spPr>
          <a:xfrm>
            <a:off x="3120204" y="4272852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12"/>
          <p:cNvSpPr/>
          <p:nvPr/>
        </p:nvSpPr>
        <p:spPr>
          <a:xfrm>
            <a:off x="3120204" y="5026579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12"/>
          <p:cNvSpPr/>
          <p:nvPr/>
        </p:nvSpPr>
        <p:spPr>
          <a:xfrm>
            <a:off x="3120204" y="1258113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B5B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12"/>
          <p:cNvSpPr/>
          <p:nvPr/>
        </p:nvSpPr>
        <p:spPr>
          <a:xfrm>
            <a:off x="3120204" y="2011834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12"/>
          <p:cNvSpPr/>
          <p:nvPr/>
        </p:nvSpPr>
        <p:spPr>
          <a:xfrm>
            <a:off x="869627" y="2765549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12"/>
          <p:cNvSpPr/>
          <p:nvPr/>
        </p:nvSpPr>
        <p:spPr>
          <a:xfrm>
            <a:off x="869626" y="351920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12"/>
          <p:cNvSpPr/>
          <p:nvPr/>
        </p:nvSpPr>
        <p:spPr>
          <a:xfrm>
            <a:off x="869452" y="427285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93C4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12"/>
          <p:cNvSpPr/>
          <p:nvPr/>
        </p:nvSpPr>
        <p:spPr>
          <a:xfrm>
            <a:off x="869452" y="502657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12"/>
          <p:cNvSpPr/>
          <p:nvPr/>
        </p:nvSpPr>
        <p:spPr>
          <a:xfrm>
            <a:off x="869626" y="125812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29317" y="14"/>
                </a:moveTo>
                <a:cubicBezTo>
                  <a:pt x="13119" y="14"/>
                  <a:pt x="0" y="13145"/>
                  <a:pt x="0" y="29324"/>
                </a:cubicBez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lose/>
              </a:path>
            </a:pathLst>
          </a:custGeom>
          <a:solidFill>
            <a:srgbClr val="001F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12"/>
          <p:cNvSpPr/>
          <p:nvPr/>
        </p:nvSpPr>
        <p:spPr>
          <a:xfrm>
            <a:off x="869627" y="2011824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274E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12"/>
          <p:cNvSpPr/>
          <p:nvPr/>
        </p:nvSpPr>
        <p:spPr>
          <a:xfrm>
            <a:off x="5103975" y="1258024"/>
            <a:ext cx="1983900" cy="51504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12"/>
          <p:cNvSpPr/>
          <p:nvPr/>
        </p:nvSpPr>
        <p:spPr>
          <a:xfrm>
            <a:off x="7087900" y="1258024"/>
            <a:ext cx="1983900" cy="51504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12"/>
          <p:cNvSpPr/>
          <p:nvPr/>
        </p:nvSpPr>
        <p:spPr>
          <a:xfrm>
            <a:off x="9071825" y="1258024"/>
            <a:ext cx="1983900" cy="51504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12"/>
          <p:cNvSpPr txBox="1"/>
          <p:nvPr/>
        </p:nvSpPr>
        <p:spPr>
          <a:xfrm>
            <a:off x="1243100" y="1372125"/>
            <a:ext cx="180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Framework type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12"/>
          <p:cNvSpPr txBox="1"/>
          <p:nvPr/>
        </p:nvSpPr>
        <p:spPr>
          <a:xfrm>
            <a:off x="3414213" y="1266598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Open framework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12"/>
          <p:cNvSpPr txBox="1"/>
          <p:nvPr/>
        </p:nvSpPr>
        <p:spPr>
          <a:xfrm>
            <a:off x="5398149" y="1266609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Open framework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12"/>
          <p:cNvSpPr txBox="1"/>
          <p:nvPr/>
        </p:nvSpPr>
        <p:spPr>
          <a:xfrm>
            <a:off x="7382040" y="1266609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D&amp;S framework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12"/>
          <p:cNvSpPr txBox="1"/>
          <p:nvPr/>
        </p:nvSpPr>
        <p:spPr>
          <a:xfrm>
            <a:off x="9369116" y="1266609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D&amp;S framework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12"/>
          <p:cNvSpPr txBox="1"/>
          <p:nvPr/>
        </p:nvSpPr>
        <p:spPr>
          <a:xfrm>
            <a:off x="1354600" y="2125850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12"/>
          <p:cNvSpPr txBox="1"/>
          <p:nvPr/>
        </p:nvSpPr>
        <p:spPr>
          <a:xfrm>
            <a:off x="3410227" y="2156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years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12"/>
          <p:cNvSpPr txBox="1"/>
          <p:nvPr/>
        </p:nvSpPr>
        <p:spPr>
          <a:xfrm>
            <a:off x="5416236" y="2156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years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12"/>
          <p:cNvSpPr txBox="1"/>
          <p:nvPr/>
        </p:nvSpPr>
        <p:spPr>
          <a:xfrm>
            <a:off x="7379715" y="2156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years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12"/>
          <p:cNvSpPr txBox="1"/>
          <p:nvPr/>
        </p:nvSpPr>
        <p:spPr>
          <a:xfrm>
            <a:off x="9314841" y="2156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4+1+1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12"/>
          <p:cNvSpPr txBox="1"/>
          <p:nvPr/>
        </p:nvSpPr>
        <p:spPr>
          <a:xfrm>
            <a:off x="1354600" y="2879575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entrants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12"/>
          <p:cNvSpPr txBox="1"/>
          <p:nvPr/>
        </p:nvSpPr>
        <p:spPr>
          <a:xfrm>
            <a:off x="3410227" y="2910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12"/>
          <p:cNvSpPr txBox="1"/>
          <p:nvPr/>
        </p:nvSpPr>
        <p:spPr>
          <a:xfrm>
            <a:off x="5416236" y="2910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12"/>
          <p:cNvSpPr txBox="1"/>
          <p:nvPr/>
        </p:nvSpPr>
        <p:spPr>
          <a:xfrm>
            <a:off x="7379715" y="2910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12"/>
          <p:cNvSpPr txBox="1"/>
          <p:nvPr/>
        </p:nvSpPr>
        <p:spPr>
          <a:xfrm>
            <a:off x="9314841" y="2910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12"/>
          <p:cNvSpPr txBox="1"/>
          <p:nvPr/>
        </p:nvSpPr>
        <p:spPr>
          <a:xfrm>
            <a:off x="1354600" y="3633225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AWOC available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112"/>
          <p:cNvSpPr txBox="1"/>
          <p:nvPr/>
        </p:nvSpPr>
        <p:spPr>
          <a:xfrm>
            <a:off x="3410217" y="3664000"/>
            <a:ext cx="73002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112"/>
          <p:cNvSpPr txBox="1"/>
          <p:nvPr/>
        </p:nvSpPr>
        <p:spPr>
          <a:xfrm>
            <a:off x="861775" y="4386838"/>
            <a:ext cx="22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 Material t&amp;c change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12"/>
          <p:cNvSpPr txBox="1"/>
          <p:nvPr/>
        </p:nvSpPr>
        <p:spPr>
          <a:xfrm>
            <a:off x="3410227" y="44176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12"/>
          <p:cNvSpPr txBox="1"/>
          <p:nvPr/>
        </p:nvSpPr>
        <p:spPr>
          <a:xfrm>
            <a:off x="5416236" y="44176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12"/>
          <p:cNvSpPr txBox="1"/>
          <p:nvPr/>
        </p:nvSpPr>
        <p:spPr>
          <a:xfrm>
            <a:off x="7379715" y="44176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call-off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12"/>
          <p:cNvSpPr txBox="1"/>
          <p:nvPr/>
        </p:nvSpPr>
        <p:spPr>
          <a:xfrm>
            <a:off x="9314841" y="44176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call-off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12"/>
          <p:cNvSpPr txBox="1"/>
          <p:nvPr/>
        </p:nvSpPr>
        <p:spPr>
          <a:xfrm>
            <a:off x="1123575" y="5140600"/>
            <a:ext cx="192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Supplier numbers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12"/>
          <p:cNvSpPr txBox="1"/>
          <p:nvPr/>
        </p:nvSpPr>
        <p:spPr>
          <a:xfrm>
            <a:off x="3410227" y="51713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112"/>
          <p:cNvSpPr txBox="1"/>
          <p:nvPr/>
        </p:nvSpPr>
        <p:spPr>
          <a:xfrm>
            <a:off x="5416236" y="51713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highlight>
                  <a:srgbClr val="FFC300"/>
                </a:highlight>
                <a:latin typeface="Calibri"/>
                <a:ea typeface="Calibri"/>
                <a:cs typeface="Calibri"/>
                <a:sym typeface="Calibri"/>
              </a:rPr>
              <a:t>Capped</a:t>
            </a:r>
            <a:endParaRPr sz="2000" b="0" i="0" u="none" strike="noStrike" cap="none">
              <a:solidFill>
                <a:schemeClr val="dk1"/>
              </a:solidFill>
              <a:highlight>
                <a:srgbClr val="FFC3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12"/>
          <p:cNvSpPr txBox="1"/>
          <p:nvPr/>
        </p:nvSpPr>
        <p:spPr>
          <a:xfrm>
            <a:off x="7379715" y="51713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12"/>
          <p:cNvSpPr txBox="1"/>
          <p:nvPr/>
        </p:nvSpPr>
        <p:spPr>
          <a:xfrm>
            <a:off x="9314841" y="51713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highlight>
                  <a:srgbClr val="FFC300"/>
                </a:highlight>
                <a:latin typeface="Calibri"/>
                <a:ea typeface="Calibri"/>
                <a:cs typeface="Calibri"/>
                <a:sym typeface="Calibri"/>
              </a:rPr>
              <a:t>Capped</a:t>
            </a:r>
            <a:endParaRPr sz="2000" b="0" i="0" u="none" strike="noStrike" cap="none">
              <a:solidFill>
                <a:schemeClr val="dk1"/>
              </a:solidFill>
              <a:highlight>
                <a:srgbClr val="FFC3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112"/>
          <p:cNvSpPr/>
          <p:nvPr/>
        </p:nvSpPr>
        <p:spPr>
          <a:xfrm>
            <a:off x="3182979" y="5780304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12"/>
          <p:cNvSpPr/>
          <p:nvPr/>
        </p:nvSpPr>
        <p:spPr>
          <a:xfrm>
            <a:off x="861714" y="578030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D9EA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12"/>
          <p:cNvSpPr txBox="1"/>
          <p:nvPr/>
        </p:nvSpPr>
        <p:spPr>
          <a:xfrm>
            <a:off x="1123575" y="5894200"/>
            <a:ext cx="192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Below threshold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12"/>
          <p:cNvSpPr txBox="1"/>
          <p:nvPr/>
        </p:nvSpPr>
        <p:spPr>
          <a:xfrm>
            <a:off x="3410217" y="5863400"/>
            <a:ext cx="7300200" cy="400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86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Agenda </a:t>
            </a:r>
            <a:endParaRPr/>
          </a:p>
        </p:txBody>
      </p:sp>
      <p:sp>
        <p:nvSpPr>
          <p:cNvPr id="460" name="Google Shape;460;p86"/>
          <p:cNvSpPr txBox="1"/>
          <p:nvPr/>
        </p:nvSpPr>
        <p:spPr>
          <a:xfrm>
            <a:off x="4275500" y="945750"/>
            <a:ext cx="7541100" cy="56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TechUK Housekeeping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 and introductions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procurement timeline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Recap of previous engagement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DIPS 2 </a:t>
            </a:r>
            <a:r>
              <a:rPr lang="en-GB" sz="2400">
                <a:solidFill>
                  <a:schemeClr val="dk1"/>
                </a:solidFill>
              </a:rPr>
              <a:t>call-off mechanisms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DIPS 2 </a:t>
            </a:r>
            <a:r>
              <a:rPr lang="en-GB" sz="2400">
                <a:solidFill>
                  <a:schemeClr val="dk1"/>
                </a:solidFill>
              </a:rPr>
              <a:t>high level ITT design</a:t>
            </a: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Neutral vendor lot overview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en-GB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Next steps and closing remarks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13"/>
          <p:cNvSpPr/>
          <p:nvPr/>
        </p:nvSpPr>
        <p:spPr>
          <a:xfrm>
            <a:off x="3071500" y="6023800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13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Commercial vehicle options continued </a:t>
            </a:r>
            <a:endParaRPr/>
          </a:p>
        </p:txBody>
      </p:sp>
      <p:sp>
        <p:nvSpPr>
          <p:cNvPr id="809" name="Google Shape;809;p113"/>
          <p:cNvSpPr/>
          <p:nvPr/>
        </p:nvSpPr>
        <p:spPr>
          <a:xfrm>
            <a:off x="3079629" y="3009060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9EA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13"/>
          <p:cNvSpPr/>
          <p:nvPr/>
        </p:nvSpPr>
        <p:spPr>
          <a:xfrm>
            <a:off x="3079629" y="3762712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9EA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113"/>
          <p:cNvSpPr/>
          <p:nvPr/>
        </p:nvSpPr>
        <p:spPr>
          <a:xfrm>
            <a:off x="3079629" y="4516352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13"/>
          <p:cNvSpPr/>
          <p:nvPr/>
        </p:nvSpPr>
        <p:spPr>
          <a:xfrm>
            <a:off x="3079629" y="5270079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113"/>
          <p:cNvSpPr/>
          <p:nvPr/>
        </p:nvSpPr>
        <p:spPr>
          <a:xfrm>
            <a:off x="3079625" y="1274700"/>
            <a:ext cx="7934909" cy="980620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13"/>
          <p:cNvSpPr/>
          <p:nvPr/>
        </p:nvSpPr>
        <p:spPr>
          <a:xfrm>
            <a:off x="3079629" y="2255334"/>
            <a:ext cx="7934909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9EA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13"/>
          <p:cNvSpPr/>
          <p:nvPr/>
        </p:nvSpPr>
        <p:spPr>
          <a:xfrm>
            <a:off x="828877" y="451635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13"/>
          <p:cNvSpPr/>
          <p:nvPr/>
        </p:nvSpPr>
        <p:spPr>
          <a:xfrm>
            <a:off x="829050" y="1274751"/>
            <a:ext cx="2250424" cy="980620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29317" y="14"/>
                </a:moveTo>
                <a:cubicBezTo>
                  <a:pt x="13119" y="14"/>
                  <a:pt x="0" y="13145"/>
                  <a:pt x="0" y="29324"/>
                </a:cubicBez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13"/>
          <p:cNvSpPr/>
          <p:nvPr/>
        </p:nvSpPr>
        <p:spPr>
          <a:xfrm>
            <a:off x="829052" y="2255324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274E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13"/>
          <p:cNvSpPr/>
          <p:nvPr/>
        </p:nvSpPr>
        <p:spPr>
          <a:xfrm>
            <a:off x="5063400" y="1274750"/>
            <a:ext cx="2052600" cy="53772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13"/>
          <p:cNvSpPr/>
          <p:nvPr/>
        </p:nvSpPr>
        <p:spPr>
          <a:xfrm>
            <a:off x="7047325" y="1274725"/>
            <a:ext cx="1983900" cy="53772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13"/>
          <p:cNvSpPr/>
          <p:nvPr/>
        </p:nvSpPr>
        <p:spPr>
          <a:xfrm>
            <a:off x="9031250" y="1274725"/>
            <a:ext cx="1983900" cy="53772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113"/>
          <p:cNvSpPr txBox="1"/>
          <p:nvPr/>
        </p:nvSpPr>
        <p:spPr>
          <a:xfrm>
            <a:off x="1202525" y="1480750"/>
            <a:ext cx="180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Framework type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13"/>
          <p:cNvSpPr txBox="1"/>
          <p:nvPr/>
        </p:nvSpPr>
        <p:spPr>
          <a:xfrm>
            <a:off x="3452600" y="1274750"/>
            <a:ext cx="161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Open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framework </a:t>
            </a:r>
            <a:r>
              <a:rPr lang="en-GB" sz="2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</a:t>
            </a: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13"/>
          <p:cNvSpPr txBox="1"/>
          <p:nvPr/>
        </p:nvSpPr>
        <p:spPr>
          <a:xfrm>
            <a:off x="5419475" y="1274700"/>
            <a:ext cx="1696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Open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framework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</a:t>
            </a:r>
            <a:endParaRPr sz="20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13"/>
          <p:cNvSpPr txBox="1"/>
          <p:nvPr/>
        </p:nvSpPr>
        <p:spPr>
          <a:xfrm>
            <a:off x="7334625" y="1274750"/>
            <a:ext cx="1696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D&amp;S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framework </a:t>
            </a:r>
            <a:r>
              <a:rPr lang="en-GB" sz="2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</a:t>
            </a:r>
            <a:endParaRPr sz="20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13"/>
          <p:cNvSpPr txBox="1"/>
          <p:nvPr/>
        </p:nvSpPr>
        <p:spPr>
          <a:xfrm>
            <a:off x="9363125" y="1274750"/>
            <a:ext cx="161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D&amp;S 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framework </a:t>
            </a:r>
            <a:r>
              <a:rPr lang="en-GB" sz="2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</a:t>
            </a:r>
            <a:endParaRPr sz="2000" b="1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13"/>
          <p:cNvSpPr txBox="1"/>
          <p:nvPr/>
        </p:nvSpPr>
        <p:spPr>
          <a:xfrm>
            <a:off x="1314025" y="2369350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113"/>
          <p:cNvSpPr txBox="1"/>
          <p:nvPr/>
        </p:nvSpPr>
        <p:spPr>
          <a:xfrm>
            <a:off x="3374914" y="236928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entrants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13"/>
          <p:cNvSpPr txBox="1"/>
          <p:nvPr/>
        </p:nvSpPr>
        <p:spPr>
          <a:xfrm>
            <a:off x="5065950" y="2237200"/>
            <a:ext cx="197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Improved speed to market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13"/>
          <p:cNvSpPr txBox="1"/>
          <p:nvPr/>
        </p:nvSpPr>
        <p:spPr>
          <a:xfrm>
            <a:off x="9031250" y="2215450"/>
            <a:ext cx="180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speed to market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13"/>
          <p:cNvSpPr txBox="1"/>
          <p:nvPr/>
        </p:nvSpPr>
        <p:spPr>
          <a:xfrm>
            <a:off x="3115675" y="2969062"/>
            <a:ext cx="1983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competitive tension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13"/>
          <p:cNvSpPr txBox="1"/>
          <p:nvPr/>
        </p:nvSpPr>
        <p:spPr>
          <a:xfrm>
            <a:off x="9031250" y="3722738"/>
            <a:ext cx="180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barriers to entry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13"/>
          <p:cNvSpPr txBox="1"/>
          <p:nvPr/>
        </p:nvSpPr>
        <p:spPr>
          <a:xfrm>
            <a:off x="1263400" y="4630349"/>
            <a:ext cx="180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 Cons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13"/>
          <p:cNvSpPr txBox="1"/>
          <p:nvPr/>
        </p:nvSpPr>
        <p:spPr>
          <a:xfrm>
            <a:off x="3369652" y="4476436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 to market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13"/>
          <p:cNvSpPr txBox="1"/>
          <p:nvPr/>
        </p:nvSpPr>
        <p:spPr>
          <a:xfrm>
            <a:off x="5017300" y="4610350"/>
            <a:ext cx="197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on SMEs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13"/>
          <p:cNvSpPr txBox="1"/>
          <p:nvPr/>
        </p:nvSpPr>
        <p:spPr>
          <a:xfrm>
            <a:off x="9274266" y="4661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Innovation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13"/>
          <p:cNvSpPr txBox="1"/>
          <p:nvPr/>
        </p:nvSpPr>
        <p:spPr>
          <a:xfrm>
            <a:off x="3375952" y="5230113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supplier numbers 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13"/>
          <p:cNvSpPr txBox="1"/>
          <p:nvPr/>
        </p:nvSpPr>
        <p:spPr>
          <a:xfrm>
            <a:off x="5074750" y="5230125"/>
            <a:ext cx="197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supply base at re-opening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13"/>
          <p:cNvSpPr txBox="1"/>
          <p:nvPr/>
        </p:nvSpPr>
        <p:spPr>
          <a:xfrm>
            <a:off x="3356268" y="5983825"/>
            <a:ext cx="150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material changes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13"/>
          <p:cNvSpPr txBox="1"/>
          <p:nvPr/>
        </p:nvSpPr>
        <p:spPr>
          <a:xfrm>
            <a:off x="5058750" y="2969075"/>
            <a:ext cx="1983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competitive tension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13"/>
          <p:cNvSpPr txBox="1"/>
          <p:nvPr/>
        </p:nvSpPr>
        <p:spPr>
          <a:xfrm>
            <a:off x="5309643" y="5983800"/>
            <a:ext cx="150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on co-creation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13"/>
          <p:cNvSpPr txBox="1"/>
          <p:nvPr/>
        </p:nvSpPr>
        <p:spPr>
          <a:xfrm>
            <a:off x="7045000" y="2999950"/>
            <a:ext cx="1983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competitive tension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13"/>
          <p:cNvSpPr txBox="1"/>
          <p:nvPr/>
        </p:nvSpPr>
        <p:spPr>
          <a:xfrm>
            <a:off x="5146650" y="3722750"/>
            <a:ext cx="180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barriers to entry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13"/>
          <p:cNvSpPr txBox="1"/>
          <p:nvPr/>
        </p:nvSpPr>
        <p:spPr>
          <a:xfrm>
            <a:off x="7241850" y="4514112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 to market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13"/>
          <p:cNvSpPr txBox="1"/>
          <p:nvPr/>
        </p:nvSpPr>
        <p:spPr>
          <a:xfrm>
            <a:off x="7334727" y="5230113"/>
            <a:ext cx="139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supplier numbers 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13"/>
          <p:cNvSpPr txBox="1"/>
          <p:nvPr/>
        </p:nvSpPr>
        <p:spPr>
          <a:xfrm>
            <a:off x="3079475" y="3742725"/>
            <a:ext cx="1983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access to innovation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13"/>
          <p:cNvSpPr txBox="1"/>
          <p:nvPr/>
        </p:nvSpPr>
        <p:spPr>
          <a:xfrm>
            <a:off x="7047325" y="3758150"/>
            <a:ext cx="1983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Good access to innovation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13"/>
          <p:cNvSpPr txBox="1"/>
          <p:nvPr/>
        </p:nvSpPr>
        <p:spPr>
          <a:xfrm>
            <a:off x="9035900" y="2989063"/>
            <a:ext cx="180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D&amp;S specific terms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13"/>
          <p:cNvSpPr txBox="1"/>
          <p:nvPr/>
        </p:nvSpPr>
        <p:spPr>
          <a:xfrm>
            <a:off x="7130800" y="2241750"/>
            <a:ext cx="1808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D&amp;S specific terms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13"/>
          <p:cNvSpPr txBox="1"/>
          <p:nvPr/>
        </p:nvSpPr>
        <p:spPr>
          <a:xfrm>
            <a:off x="7263025" y="5946150"/>
            <a:ext cx="1502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on co-creation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13"/>
          <p:cNvSpPr txBox="1"/>
          <p:nvPr/>
        </p:nvSpPr>
        <p:spPr>
          <a:xfrm>
            <a:off x="8949050" y="5384025"/>
            <a:ext cx="197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on SMEs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14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 lotting structure options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15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 presented to date</a:t>
            </a:r>
            <a:endParaRPr/>
          </a:p>
        </p:txBody>
      </p:sp>
      <p:graphicFrame>
        <p:nvGraphicFramePr>
          <p:cNvPr id="861" name="Google Shape;861;p115"/>
          <p:cNvGraphicFramePr/>
          <p:nvPr/>
        </p:nvGraphicFramePr>
        <p:xfrm>
          <a:off x="4247700" y="12629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7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45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Core service delivery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(above £5m)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Lot 2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Core service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delivery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(below £5m)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2" name="Google Shape;862;p115"/>
          <p:cNvSpPr/>
          <p:nvPr/>
        </p:nvSpPr>
        <p:spPr>
          <a:xfrm>
            <a:off x="671700" y="1263000"/>
            <a:ext cx="3216456" cy="53507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2CC"/>
          </a:solidFill>
          <a:ln w="12700" cap="flat" cmpd="sng">
            <a:solidFill>
              <a:srgbClr val="000000">
                <a:alpha val="40000"/>
              </a:srgbClr>
            </a:solidFill>
            <a:prstDash val="solid"/>
            <a:miter lim="4000"/>
            <a:headEnd type="none" w="sm" len="sm"/>
            <a:tailEnd type="none" w="sm" len="sm"/>
          </a:ln>
          <a:effectLst>
            <a:outerShdw blurRad="88900" dist="38100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Three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options to be considered: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lots split </a:t>
            </a:r>
            <a:r>
              <a:rPr lang="en-GB" sz="1600"/>
              <a:t>by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value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lots split per technology category; all lots will include transition and project/programme management provisions; all lots to include ancillary consultancy services; all lots to cover innovation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lots including all above requirements+consultancy and assurance services; split by value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3" name="Google Shape;863;p115"/>
          <p:cNvGraphicFramePr/>
          <p:nvPr/>
        </p:nvGraphicFramePr>
        <p:xfrm>
          <a:off x="4240875" y="283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90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95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Tech strategy, design consultancy and assurance services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Lot 2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Infrastructure,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data centre,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cloud and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networks services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000000"/>
                          </a:solidFill>
                        </a:rPr>
                        <a:t>Lot 3 </a:t>
                      </a:r>
                      <a:endParaRPr sz="16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Cyber security,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end user and IT service management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4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Application management and data services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4" name="Google Shape;864;p115"/>
          <p:cNvSpPr/>
          <p:nvPr/>
        </p:nvSpPr>
        <p:spPr>
          <a:xfrm>
            <a:off x="4015000" y="275568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65" name="Google Shape;865;p115"/>
          <p:cNvCxnSpPr/>
          <p:nvPr/>
        </p:nvCxnSpPr>
        <p:spPr>
          <a:xfrm>
            <a:off x="4117525" y="5974250"/>
            <a:ext cx="6630600" cy="24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866" name="Google Shape;866;p115"/>
          <p:cNvGraphicFramePr/>
          <p:nvPr/>
        </p:nvGraphicFramePr>
        <p:xfrm>
          <a:off x="4233588" y="467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0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7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Lot 1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Infrastructure,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data centre,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cloud and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networks services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Above £5m</a:t>
                      </a: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Lot </a:t>
                      </a:r>
                      <a:r>
                        <a:rPr lang="en-GB" sz="1200" u="none" strike="noStrike" cap="none"/>
                        <a:t>2</a:t>
                      </a: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 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Cyber security,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end user and IT service management</a:t>
                      </a: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Lot 3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Application management and data services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7" name="Google Shape;867;p115"/>
          <p:cNvSpPr/>
          <p:nvPr/>
        </p:nvSpPr>
        <p:spPr>
          <a:xfrm>
            <a:off x="4014988" y="455913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3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68" name="Google Shape;868;p115"/>
          <p:cNvGraphicFramePr/>
          <p:nvPr/>
        </p:nvGraphicFramePr>
        <p:xfrm>
          <a:off x="4233588" y="5997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0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0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Lot 1b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Below £5m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Lot </a:t>
                      </a:r>
                      <a:r>
                        <a:rPr lang="en-GB" sz="1200" u="none" strike="noStrike" cap="none"/>
                        <a:t>2b</a:t>
                      </a: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 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Below £5m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Lot 3b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lt1"/>
                          </a:solidFill>
                        </a:rPr>
                        <a:t>Below £5m</a:t>
                      </a:r>
                      <a:endParaRPr sz="1200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69" name="Google Shape;869;p115"/>
          <p:cNvSpPr/>
          <p:nvPr/>
        </p:nvSpPr>
        <p:spPr>
          <a:xfrm>
            <a:off x="5215525" y="565722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15"/>
          <p:cNvSpPr/>
          <p:nvPr/>
        </p:nvSpPr>
        <p:spPr>
          <a:xfrm>
            <a:off x="7255213" y="574117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115"/>
          <p:cNvSpPr/>
          <p:nvPr/>
        </p:nvSpPr>
        <p:spPr>
          <a:xfrm>
            <a:off x="9316775" y="574117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72" name="Google Shape;872;p115"/>
          <p:cNvGraphicFramePr/>
          <p:nvPr/>
        </p:nvGraphicFramePr>
        <p:xfrm>
          <a:off x="8395325" y="126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77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20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Core service delivery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(above £5m)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Lot 2 NEUTRAL VENDOR LOT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Core service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delivery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(below £5m)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73" name="Google Shape;873;p115"/>
          <p:cNvSpPr/>
          <p:nvPr/>
        </p:nvSpPr>
        <p:spPr>
          <a:xfrm>
            <a:off x="3888150" y="121333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1A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115"/>
          <p:cNvSpPr/>
          <p:nvPr/>
        </p:nvSpPr>
        <p:spPr>
          <a:xfrm>
            <a:off x="8173225" y="121333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1B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" name="Google Shape;879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125" y="1279150"/>
            <a:ext cx="11217651" cy="55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116"/>
          <p:cNvSpPr txBox="1"/>
          <p:nvPr/>
        </p:nvSpPr>
        <p:spPr>
          <a:xfrm>
            <a:off x="1971825" y="3604875"/>
            <a:ext cx="953700" cy="210000"/>
          </a:xfrm>
          <a:prstGeom prst="rect">
            <a:avLst/>
          </a:prstGeom>
          <a:solidFill>
            <a:srgbClr val="0F274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116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Key approaches to lotting structure design</a:t>
            </a:r>
            <a:endParaRPr/>
          </a:p>
        </p:txBody>
      </p:sp>
      <p:sp>
        <p:nvSpPr>
          <p:cNvPr id="882" name="Google Shape;882;p116"/>
          <p:cNvSpPr txBox="1"/>
          <p:nvPr/>
        </p:nvSpPr>
        <p:spPr>
          <a:xfrm>
            <a:off x="10877100" y="6620875"/>
            <a:ext cx="892800" cy="150900"/>
          </a:xfrm>
          <a:prstGeom prst="rect">
            <a:avLst/>
          </a:prstGeom>
          <a:solidFill>
            <a:srgbClr val="E9EC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17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 considerations</a:t>
            </a:r>
            <a:endParaRPr/>
          </a:p>
        </p:txBody>
      </p:sp>
      <p:graphicFrame>
        <p:nvGraphicFramePr>
          <p:cNvPr id="888" name="Google Shape;888;p117"/>
          <p:cNvGraphicFramePr/>
          <p:nvPr/>
        </p:nvGraphicFramePr>
        <p:xfrm>
          <a:off x="4434250" y="14405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43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22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Core service delivery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(above £5m)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Lot 2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NEUTRAL VENDOR LOT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Core service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delivery </a:t>
                      </a:r>
                      <a:endParaRPr sz="14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(below £5m)</a:t>
                      </a:r>
                      <a:endParaRPr sz="14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89" name="Google Shape;889;p117"/>
          <p:cNvSpPr/>
          <p:nvPr/>
        </p:nvSpPr>
        <p:spPr>
          <a:xfrm>
            <a:off x="3990025" y="1423425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1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0" name="Google Shape;890;p117"/>
          <p:cNvGraphicFramePr/>
          <p:nvPr/>
        </p:nvGraphicFramePr>
        <p:xfrm>
          <a:off x="4434238" y="3152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43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70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High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(above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2 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Medium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(Between £5m and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3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NEUTRAL VENDOR LOT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Low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(below £5m)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3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91" name="Google Shape;891;p117"/>
          <p:cNvSpPr/>
          <p:nvPr/>
        </p:nvSpPr>
        <p:spPr>
          <a:xfrm>
            <a:off x="3990025" y="3088600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2" name="Google Shape;892;p117"/>
          <p:cNvGraphicFramePr/>
          <p:nvPr/>
        </p:nvGraphicFramePr>
        <p:xfrm>
          <a:off x="4434238" y="493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43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770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High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(£20m+)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2 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Medium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(Between £5m and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Lot 3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Low value and complexity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chemeClr val="dk1"/>
                          </a:solidFill>
                        </a:rPr>
                        <a:t>(below £5m)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3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93" name="Google Shape;893;p117"/>
          <p:cNvSpPr/>
          <p:nvPr/>
        </p:nvSpPr>
        <p:spPr>
          <a:xfrm>
            <a:off x="3990013" y="4875050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3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17"/>
          <p:cNvSpPr/>
          <p:nvPr/>
        </p:nvSpPr>
        <p:spPr>
          <a:xfrm>
            <a:off x="671700" y="1245925"/>
            <a:ext cx="3216456" cy="53678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2CC"/>
          </a:solidFill>
          <a:ln w="12700" cap="flat" cmpd="sng">
            <a:solidFill>
              <a:srgbClr val="000000">
                <a:alpha val="40000"/>
              </a:srgbClr>
            </a:solidFill>
            <a:prstDash val="solid"/>
            <a:miter lim="4000"/>
            <a:headEnd type="none" w="sm" len="sm"/>
            <a:tailEnd type="none" w="sm" len="sm"/>
          </a:ln>
          <a:effectLst>
            <a:outerShdw blurRad="88900" dist="38100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Three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options to be considered: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lots including a neutral vendor lot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lots including a neutral vendor lot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lots NO neutral vendor lot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650" y="1216700"/>
            <a:ext cx="11217651" cy="567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p118"/>
          <p:cNvSpPr txBox="1"/>
          <p:nvPr/>
        </p:nvSpPr>
        <p:spPr>
          <a:xfrm>
            <a:off x="7669100" y="5383025"/>
            <a:ext cx="1015800" cy="202800"/>
          </a:xfrm>
          <a:prstGeom prst="rect">
            <a:avLst/>
          </a:prstGeom>
          <a:solidFill>
            <a:srgbClr val="29A5A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18"/>
          <p:cNvSpPr txBox="1"/>
          <p:nvPr/>
        </p:nvSpPr>
        <p:spPr>
          <a:xfrm>
            <a:off x="6740500" y="5585825"/>
            <a:ext cx="1944300" cy="202800"/>
          </a:xfrm>
          <a:prstGeom prst="rect">
            <a:avLst/>
          </a:prstGeom>
          <a:solidFill>
            <a:srgbClr val="2AA8A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18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Target operating model</a:t>
            </a:r>
            <a:endParaRPr/>
          </a:p>
        </p:txBody>
      </p:sp>
      <p:sp>
        <p:nvSpPr>
          <p:cNvPr id="903" name="Google Shape;903;p118"/>
          <p:cNvSpPr txBox="1"/>
          <p:nvPr/>
        </p:nvSpPr>
        <p:spPr>
          <a:xfrm>
            <a:off x="10863625" y="6693200"/>
            <a:ext cx="781800" cy="202800"/>
          </a:xfrm>
          <a:prstGeom prst="rect">
            <a:avLst/>
          </a:prstGeom>
          <a:solidFill>
            <a:srgbClr val="E9EC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19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1655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 considerations Option 1</a:t>
            </a:r>
            <a:endParaRPr/>
          </a:p>
        </p:txBody>
      </p:sp>
      <p:sp>
        <p:nvSpPr>
          <p:cNvPr id="909" name="Google Shape;909;p119"/>
          <p:cNvSpPr/>
          <p:nvPr/>
        </p:nvSpPr>
        <p:spPr>
          <a:xfrm>
            <a:off x="3147252" y="3279550"/>
            <a:ext cx="3968381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19"/>
          <p:cNvSpPr/>
          <p:nvPr/>
        </p:nvSpPr>
        <p:spPr>
          <a:xfrm>
            <a:off x="3147252" y="4033200"/>
            <a:ext cx="3968381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19"/>
          <p:cNvSpPr/>
          <p:nvPr/>
        </p:nvSpPr>
        <p:spPr>
          <a:xfrm>
            <a:off x="3147252" y="4786850"/>
            <a:ext cx="3968381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19"/>
          <p:cNvSpPr/>
          <p:nvPr/>
        </p:nvSpPr>
        <p:spPr>
          <a:xfrm>
            <a:off x="1537576" y="5540575"/>
            <a:ext cx="5577584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19"/>
          <p:cNvSpPr/>
          <p:nvPr/>
        </p:nvSpPr>
        <p:spPr>
          <a:xfrm>
            <a:off x="3147252" y="1772125"/>
            <a:ext cx="3968381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B5B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19"/>
          <p:cNvSpPr/>
          <p:nvPr/>
        </p:nvSpPr>
        <p:spPr>
          <a:xfrm>
            <a:off x="3147252" y="2525825"/>
            <a:ext cx="3968381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119"/>
          <p:cNvSpPr/>
          <p:nvPr/>
        </p:nvSpPr>
        <p:spPr>
          <a:xfrm>
            <a:off x="692525" y="3279550"/>
            <a:ext cx="2454587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119"/>
          <p:cNvSpPr/>
          <p:nvPr/>
        </p:nvSpPr>
        <p:spPr>
          <a:xfrm>
            <a:off x="692550" y="4033200"/>
            <a:ext cx="2454587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119"/>
          <p:cNvSpPr/>
          <p:nvPr/>
        </p:nvSpPr>
        <p:spPr>
          <a:xfrm>
            <a:off x="692325" y="4786850"/>
            <a:ext cx="2454587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93C4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19"/>
          <p:cNvSpPr/>
          <p:nvPr/>
        </p:nvSpPr>
        <p:spPr>
          <a:xfrm>
            <a:off x="692350" y="5540575"/>
            <a:ext cx="2454587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19"/>
          <p:cNvSpPr/>
          <p:nvPr/>
        </p:nvSpPr>
        <p:spPr>
          <a:xfrm>
            <a:off x="692500" y="1772125"/>
            <a:ext cx="2454587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29317" y="14"/>
                </a:moveTo>
                <a:cubicBezTo>
                  <a:pt x="13119" y="14"/>
                  <a:pt x="0" y="13145"/>
                  <a:pt x="0" y="29324"/>
                </a:cubicBez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lose/>
              </a:path>
            </a:pathLst>
          </a:custGeom>
          <a:solidFill>
            <a:srgbClr val="001F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19"/>
          <p:cNvSpPr/>
          <p:nvPr/>
        </p:nvSpPr>
        <p:spPr>
          <a:xfrm>
            <a:off x="692500" y="2525825"/>
            <a:ext cx="2454587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274E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19"/>
          <p:cNvSpPr/>
          <p:nvPr/>
        </p:nvSpPr>
        <p:spPr>
          <a:xfrm>
            <a:off x="5131025" y="1772025"/>
            <a:ext cx="1983900" cy="43968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19"/>
          <p:cNvSpPr txBox="1"/>
          <p:nvPr/>
        </p:nvSpPr>
        <p:spPr>
          <a:xfrm>
            <a:off x="2085800" y="1886125"/>
            <a:ext cx="99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Option 1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119"/>
          <p:cNvSpPr txBox="1"/>
          <p:nvPr/>
        </p:nvSpPr>
        <p:spPr>
          <a:xfrm>
            <a:off x="3441238" y="185519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Lot 1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119"/>
          <p:cNvSpPr txBox="1"/>
          <p:nvPr/>
        </p:nvSpPr>
        <p:spPr>
          <a:xfrm>
            <a:off x="5398199" y="1855209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highlight>
                  <a:srgbClr val="FFC300"/>
                </a:highlight>
                <a:latin typeface="Calibri"/>
                <a:ea typeface="Calibri"/>
                <a:cs typeface="Calibri"/>
                <a:sym typeface="Calibri"/>
              </a:rPr>
              <a:t>Lot 2 NV</a:t>
            </a:r>
            <a:endParaRPr sz="2000" b="1" i="0" u="none" strike="noStrike" cap="none">
              <a:solidFill>
                <a:schemeClr val="dk1"/>
              </a:solidFill>
              <a:highlight>
                <a:srgbClr val="FFC3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119"/>
          <p:cNvSpPr txBox="1"/>
          <p:nvPr/>
        </p:nvSpPr>
        <p:spPr>
          <a:xfrm>
            <a:off x="1381650" y="2639850"/>
            <a:ext cx="1696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Value threshold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19"/>
          <p:cNvSpPr txBox="1"/>
          <p:nvPr/>
        </p:nvSpPr>
        <p:spPr>
          <a:xfrm>
            <a:off x="3437277" y="2670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Above £5m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19"/>
          <p:cNvSpPr txBox="1"/>
          <p:nvPr/>
        </p:nvSpPr>
        <p:spPr>
          <a:xfrm>
            <a:off x="5443286" y="26706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Below £5m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19"/>
          <p:cNvSpPr txBox="1"/>
          <p:nvPr/>
        </p:nvSpPr>
        <p:spPr>
          <a:xfrm>
            <a:off x="963100" y="3393575"/>
            <a:ext cx="217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High barrier to entry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19"/>
          <p:cNvSpPr txBox="1"/>
          <p:nvPr/>
        </p:nvSpPr>
        <p:spPr>
          <a:xfrm>
            <a:off x="3437277" y="3424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119"/>
          <p:cNvSpPr txBox="1"/>
          <p:nvPr/>
        </p:nvSpPr>
        <p:spPr>
          <a:xfrm>
            <a:off x="5443286" y="34243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19"/>
          <p:cNvSpPr txBox="1"/>
          <p:nvPr/>
        </p:nvSpPr>
        <p:spPr>
          <a:xfrm>
            <a:off x="814300" y="4147225"/>
            <a:ext cx="239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Medium barrier to entry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19"/>
          <p:cNvSpPr txBox="1"/>
          <p:nvPr/>
        </p:nvSpPr>
        <p:spPr>
          <a:xfrm>
            <a:off x="888825" y="4900838"/>
            <a:ext cx="225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 Low barriers to entry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19"/>
          <p:cNvSpPr txBox="1"/>
          <p:nvPr/>
        </p:nvSpPr>
        <p:spPr>
          <a:xfrm>
            <a:off x="5443286" y="49316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119"/>
          <p:cNvSpPr txBox="1"/>
          <p:nvPr/>
        </p:nvSpPr>
        <p:spPr>
          <a:xfrm>
            <a:off x="1150625" y="5654600"/>
            <a:ext cx="192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Supplier number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19"/>
          <p:cNvSpPr txBox="1"/>
          <p:nvPr/>
        </p:nvSpPr>
        <p:spPr>
          <a:xfrm>
            <a:off x="3437277" y="56853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20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119"/>
          <p:cNvSpPr txBox="1"/>
          <p:nvPr/>
        </p:nvSpPr>
        <p:spPr>
          <a:xfrm>
            <a:off x="5142375" y="5540575"/>
            <a:ext cx="1927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 for onboarding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37" name="Google Shape;937;p119"/>
          <p:cNvGraphicFramePr/>
          <p:nvPr/>
        </p:nvGraphicFramePr>
        <p:xfrm>
          <a:off x="7224175" y="3066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43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55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Core service delivery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(above £5m)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Lot 2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NEUTRAL VENDOR LOT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Core service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delivery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(below £5m)</a:t>
                      </a: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2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38" name="Google Shape;938;p119"/>
          <p:cNvSpPr txBox="1"/>
          <p:nvPr/>
        </p:nvSpPr>
        <p:spPr>
          <a:xfrm>
            <a:off x="3441174" y="4900844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119"/>
          <p:cNvSpPr txBox="1"/>
          <p:nvPr/>
        </p:nvSpPr>
        <p:spPr>
          <a:xfrm>
            <a:off x="3441274" y="4147144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119"/>
          <p:cNvSpPr txBox="1"/>
          <p:nvPr/>
        </p:nvSpPr>
        <p:spPr>
          <a:xfrm>
            <a:off x="5443274" y="4147144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20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1403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 considerations Option 2</a:t>
            </a:r>
            <a:endParaRPr/>
          </a:p>
        </p:txBody>
      </p:sp>
      <p:graphicFrame>
        <p:nvGraphicFramePr>
          <p:cNvPr id="946" name="Google Shape;946;p120"/>
          <p:cNvGraphicFramePr/>
          <p:nvPr/>
        </p:nvGraphicFramePr>
        <p:xfrm>
          <a:off x="8766813" y="2942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02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82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High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(above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2 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Medium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(Between £5m and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3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NEUTRAL VENDOR LOT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Low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(below £5m)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7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47" name="Google Shape;947;p120"/>
          <p:cNvSpPr/>
          <p:nvPr/>
        </p:nvSpPr>
        <p:spPr>
          <a:xfrm>
            <a:off x="2606348" y="300405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20"/>
          <p:cNvSpPr/>
          <p:nvPr/>
        </p:nvSpPr>
        <p:spPr>
          <a:xfrm>
            <a:off x="2606348" y="375770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120"/>
          <p:cNvSpPr/>
          <p:nvPr/>
        </p:nvSpPr>
        <p:spPr>
          <a:xfrm>
            <a:off x="2606348" y="451135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20"/>
          <p:cNvSpPr/>
          <p:nvPr/>
        </p:nvSpPr>
        <p:spPr>
          <a:xfrm>
            <a:off x="2606348" y="526507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120"/>
          <p:cNvSpPr/>
          <p:nvPr/>
        </p:nvSpPr>
        <p:spPr>
          <a:xfrm>
            <a:off x="2606348" y="149662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B5B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120"/>
          <p:cNvSpPr/>
          <p:nvPr/>
        </p:nvSpPr>
        <p:spPr>
          <a:xfrm>
            <a:off x="2606348" y="225032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20"/>
          <p:cNvSpPr/>
          <p:nvPr/>
        </p:nvSpPr>
        <p:spPr>
          <a:xfrm>
            <a:off x="355764" y="3004049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20"/>
          <p:cNvSpPr/>
          <p:nvPr/>
        </p:nvSpPr>
        <p:spPr>
          <a:xfrm>
            <a:off x="355764" y="375770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20"/>
          <p:cNvSpPr/>
          <p:nvPr/>
        </p:nvSpPr>
        <p:spPr>
          <a:xfrm>
            <a:off x="355589" y="451135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93C4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120"/>
          <p:cNvSpPr/>
          <p:nvPr/>
        </p:nvSpPr>
        <p:spPr>
          <a:xfrm>
            <a:off x="355589" y="526507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120"/>
          <p:cNvSpPr/>
          <p:nvPr/>
        </p:nvSpPr>
        <p:spPr>
          <a:xfrm>
            <a:off x="355764" y="149662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29317" y="14"/>
                </a:moveTo>
                <a:cubicBezTo>
                  <a:pt x="13119" y="14"/>
                  <a:pt x="0" y="13145"/>
                  <a:pt x="0" y="29324"/>
                </a:cubicBez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lose/>
              </a:path>
            </a:pathLst>
          </a:custGeom>
          <a:solidFill>
            <a:srgbClr val="001F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20"/>
          <p:cNvSpPr/>
          <p:nvPr/>
        </p:nvSpPr>
        <p:spPr>
          <a:xfrm>
            <a:off x="355764" y="2250324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274E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20"/>
          <p:cNvSpPr/>
          <p:nvPr/>
        </p:nvSpPr>
        <p:spPr>
          <a:xfrm>
            <a:off x="4590125" y="1496525"/>
            <a:ext cx="1983900" cy="43965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20"/>
          <p:cNvSpPr/>
          <p:nvPr/>
        </p:nvSpPr>
        <p:spPr>
          <a:xfrm>
            <a:off x="6574050" y="1496525"/>
            <a:ext cx="1983900" cy="43965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120"/>
          <p:cNvSpPr txBox="1"/>
          <p:nvPr/>
        </p:nvSpPr>
        <p:spPr>
          <a:xfrm>
            <a:off x="1514005" y="1610625"/>
            <a:ext cx="102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20"/>
          <p:cNvSpPr txBox="1"/>
          <p:nvPr/>
        </p:nvSpPr>
        <p:spPr>
          <a:xfrm>
            <a:off x="2900363" y="157969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 1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120"/>
          <p:cNvSpPr txBox="1"/>
          <p:nvPr/>
        </p:nvSpPr>
        <p:spPr>
          <a:xfrm>
            <a:off x="4884274" y="1579709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 2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20"/>
          <p:cNvSpPr txBox="1"/>
          <p:nvPr/>
        </p:nvSpPr>
        <p:spPr>
          <a:xfrm>
            <a:off x="6868202" y="1579709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highlight>
                  <a:srgbClr val="FFCC4C"/>
                </a:highlight>
                <a:latin typeface="Calibri"/>
                <a:ea typeface="Calibri"/>
                <a:cs typeface="Calibri"/>
                <a:sym typeface="Calibri"/>
              </a:rPr>
              <a:t>Lot 3 NV</a:t>
            </a:r>
            <a:endParaRPr sz="2000" b="1" i="0" u="none" strike="noStrike" cap="none">
              <a:solidFill>
                <a:schemeClr val="dk1"/>
              </a:solidFill>
              <a:highlight>
                <a:srgbClr val="FFCC4C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120"/>
          <p:cNvSpPr txBox="1"/>
          <p:nvPr/>
        </p:nvSpPr>
        <p:spPr>
          <a:xfrm>
            <a:off x="840738" y="2364350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Value threshold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120"/>
          <p:cNvSpPr txBox="1"/>
          <p:nvPr/>
        </p:nvSpPr>
        <p:spPr>
          <a:xfrm>
            <a:off x="2896365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Above £20m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20"/>
          <p:cNvSpPr txBox="1"/>
          <p:nvPr/>
        </p:nvSpPr>
        <p:spPr>
          <a:xfrm>
            <a:off x="4902374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£5m - £20m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120"/>
          <p:cNvSpPr txBox="1"/>
          <p:nvPr/>
        </p:nvSpPr>
        <p:spPr>
          <a:xfrm>
            <a:off x="6865852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Below £5m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120"/>
          <p:cNvSpPr txBox="1"/>
          <p:nvPr/>
        </p:nvSpPr>
        <p:spPr>
          <a:xfrm>
            <a:off x="422025" y="3118075"/>
            <a:ext cx="218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High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120"/>
          <p:cNvSpPr txBox="1"/>
          <p:nvPr/>
        </p:nvSpPr>
        <p:spPr>
          <a:xfrm>
            <a:off x="2896365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120"/>
          <p:cNvSpPr txBox="1"/>
          <p:nvPr/>
        </p:nvSpPr>
        <p:spPr>
          <a:xfrm>
            <a:off x="4902374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0"/>
          <p:cNvSpPr txBox="1"/>
          <p:nvPr/>
        </p:nvSpPr>
        <p:spPr>
          <a:xfrm>
            <a:off x="6865852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20"/>
          <p:cNvSpPr txBox="1"/>
          <p:nvPr/>
        </p:nvSpPr>
        <p:spPr>
          <a:xfrm>
            <a:off x="422025" y="3871725"/>
            <a:ext cx="22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Med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20"/>
          <p:cNvSpPr txBox="1"/>
          <p:nvPr/>
        </p:nvSpPr>
        <p:spPr>
          <a:xfrm>
            <a:off x="347913" y="4625338"/>
            <a:ext cx="22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 Low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20"/>
          <p:cNvSpPr txBox="1"/>
          <p:nvPr/>
        </p:nvSpPr>
        <p:spPr>
          <a:xfrm>
            <a:off x="2896365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120"/>
          <p:cNvSpPr txBox="1"/>
          <p:nvPr/>
        </p:nvSpPr>
        <p:spPr>
          <a:xfrm>
            <a:off x="4902374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120"/>
          <p:cNvSpPr txBox="1"/>
          <p:nvPr/>
        </p:nvSpPr>
        <p:spPr>
          <a:xfrm>
            <a:off x="6865852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120"/>
          <p:cNvSpPr txBox="1"/>
          <p:nvPr/>
        </p:nvSpPr>
        <p:spPr>
          <a:xfrm>
            <a:off x="609712" y="5379100"/>
            <a:ext cx="192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Supplier number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120"/>
          <p:cNvSpPr txBox="1"/>
          <p:nvPr/>
        </p:nvSpPr>
        <p:spPr>
          <a:xfrm>
            <a:off x="2896365" y="54098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10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120"/>
          <p:cNvSpPr txBox="1"/>
          <p:nvPr/>
        </p:nvSpPr>
        <p:spPr>
          <a:xfrm>
            <a:off x="4902374" y="540994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120"/>
          <p:cNvSpPr txBox="1"/>
          <p:nvPr/>
        </p:nvSpPr>
        <p:spPr>
          <a:xfrm>
            <a:off x="2933424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120"/>
          <p:cNvSpPr txBox="1"/>
          <p:nvPr/>
        </p:nvSpPr>
        <p:spPr>
          <a:xfrm>
            <a:off x="4969565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120"/>
          <p:cNvSpPr txBox="1"/>
          <p:nvPr/>
        </p:nvSpPr>
        <p:spPr>
          <a:xfrm>
            <a:off x="6835127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120"/>
          <p:cNvSpPr txBox="1"/>
          <p:nvPr/>
        </p:nvSpPr>
        <p:spPr>
          <a:xfrm>
            <a:off x="6569175" y="5265000"/>
            <a:ext cx="1927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Uncapped for onboarding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21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328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 considerations Option 3</a:t>
            </a:r>
            <a:endParaRPr/>
          </a:p>
        </p:txBody>
      </p:sp>
      <p:graphicFrame>
        <p:nvGraphicFramePr>
          <p:cNvPr id="990" name="Google Shape;990;p121"/>
          <p:cNvGraphicFramePr/>
          <p:nvPr/>
        </p:nvGraphicFramePr>
        <p:xfrm>
          <a:off x="8766813" y="2942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02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082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1 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High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(above £20m)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2 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Medium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(Between £5m and £</a:t>
                      </a:r>
                      <a:r>
                        <a:rPr lang="en-GB" sz="1200">
                          <a:solidFill>
                            <a:schemeClr val="dk1"/>
                          </a:solidFill>
                        </a:rPr>
                        <a:t>20</a:t>
                      </a: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Lot 3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Low value and complexity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(below £5m)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7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91" name="Google Shape;991;p121"/>
          <p:cNvSpPr/>
          <p:nvPr/>
        </p:nvSpPr>
        <p:spPr>
          <a:xfrm>
            <a:off x="2606348" y="300405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121"/>
          <p:cNvSpPr/>
          <p:nvPr/>
        </p:nvSpPr>
        <p:spPr>
          <a:xfrm>
            <a:off x="2606348" y="375770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121"/>
          <p:cNvSpPr/>
          <p:nvPr/>
        </p:nvSpPr>
        <p:spPr>
          <a:xfrm>
            <a:off x="2606348" y="4511350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121"/>
          <p:cNvSpPr/>
          <p:nvPr/>
        </p:nvSpPr>
        <p:spPr>
          <a:xfrm>
            <a:off x="2606348" y="526507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cubicBezTo>
                  <a:pt x="740716" y="13145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121"/>
          <p:cNvSpPr/>
          <p:nvPr/>
        </p:nvSpPr>
        <p:spPr>
          <a:xfrm>
            <a:off x="2606348" y="149662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B5B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121"/>
          <p:cNvSpPr/>
          <p:nvPr/>
        </p:nvSpPr>
        <p:spPr>
          <a:xfrm>
            <a:off x="2606348" y="2250325"/>
            <a:ext cx="5796095" cy="628095"/>
          </a:xfrm>
          <a:custGeom>
            <a:avLst/>
            <a:gdLst/>
            <a:ahLst/>
            <a:cxnLst/>
            <a:rect l="l" t="t" r="r" b="b"/>
            <a:pathLst>
              <a:path w="740715" h="58632" extrusionOk="0">
                <a:moveTo>
                  <a:pt x="711398" y="0"/>
                </a:moveTo>
                <a:lnTo>
                  <a:pt x="0" y="0"/>
                </a:lnTo>
                <a:lnTo>
                  <a:pt x="0" y="58633"/>
                </a:lnTo>
                <a:lnTo>
                  <a:pt x="711398" y="58633"/>
                </a:lnTo>
                <a:cubicBezTo>
                  <a:pt x="727596" y="58633"/>
                  <a:pt x="740716" y="45503"/>
                  <a:pt x="740716" y="29324"/>
                </a:cubicBezTo>
                <a:lnTo>
                  <a:pt x="740716" y="29324"/>
                </a:lnTo>
                <a:cubicBezTo>
                  <a:pt x="740716" y="13130"/>
                  <a:pt x="727582" y="14"/>
                  <a:pt x="711398" y="14"/>
                </a:cubicBezTo>
                <a:close/>
              </a:path>
            </a:pathLst>
          </a:custGeom>
          <a:solidFill>
            <a:srgbClr val="D8D8D8">
              <a:alpha val="411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121"/>
          <p:cNvSpPr/>
          <p:nvPr/>
        </p:nvSpPr>
        <p:spPr>
          <a:xfrm>
            <a:off x="355764" y="3004049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121"/>
          <p:cNvSpPr/>
          <p:nvPr/>
        </p:nvSpPr>
        <p:spPr>
          <a:xfrm>
            <a:off x="355764" y="375770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121"/>
          <p:cNvSpPr/>
          <p:nvPr/>
        </p:nvSpPr>
        <p:spPr>
          <a:xfrm>
            <a:off x="355589" y="4511350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93C4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121"/>
          <p:cNvSpPr/>
          <p:nvPr/>
        </p:nvSpPr>
        <p:spPr>
          <a:xfrm>
            <a:off x="355589" y="526507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121"/>
          <p:cNvSpPr/>
          <p:nvPr/>
        </p:nvSpPr>
        <p:spPr>
          <a:xfrm>
            <a:off x="355764" y="1496625"/>
            <a:ext cx="2250424" cy="628095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29317" y="14"/>
                </a:moveTo>
                <a:cubicBezTo>
                  <a:pt x="13119" y="14"/>
                  <a:pt x="0" y="13145"/>
                  <a:pt x="0" y="29324"/>
                </a:cubicBez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lose/>
              </a:path>
            </a:pathLst>
          </a:custGeom>
          <a:solidFill>
            <a:srgbClr val="001F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121"/>
          <p:cNvSpPr/>
          <p:nvPr/>
        </p:nvSpPr>
        <p:spPr>
          <a:xfrm>
            <a:off x="355764" y="2250324"/>
            <a:ext cx="2250424" cy="659903"/>
          </a:xfrm>
          <a:custGeom>
            <a:avLst/>
            <a:gdLst/>
            <a:ahLst/>
            <a:cxnLst/>
            <a:rect l="l" t="t" r="r" b="b"/>
            <a:pathLst>
              <a:path w="185182" h="58632" extrusionOk="0">
                <a:moveTo>
                  <a:pt x="0" y="29324"/>
                </a:moveTo>
                <a:lnTo>
                  <a:pt x="0" y="29324"/>
                </a:lnTo>
                <a:cubicBezTo>
                  <a:pt x="0" y="45517"/>
                  <a:pt x="13134" y="58633"/>
                  <a:pt x="29317" y="58633"/>
                </a:cubicBezTo>
                <a:lnTo>
                  <a:pt x="185182" y="58633"/>
                </a:lnTo>
                <a:lnTo>
                  <a:pt x="185182" y="0"/>
                </a:lnTo>
                <a:lnTo>
                  <a:pt x="29317" y="0"/>
                </a:lnTo>
                <a:cubicBezTo>
                  <a:pt x="13119" y="0"/>
                  <a:pt x="0" y="13130"/>
                  <a:pt x="0" y="29309"/>
                </a:cubicBezTo>
                <a:close/>
              </a:path>
            </a:pathLst>
          </a:custGeom>
          <a:solidFill>
            <a:srgbClr val="274E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121"/>
          <p:cNvSpPr/>
          <p:nvPr/>
        </p:nvSpPr>
        <p:spPr>
          <a:xfrm>
            <a:off x="4590125" y="1496525"/>
            <a:ext cx="1983900" cy="43965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121"/>
          <p:cNvSpPr/>
          <p:nvPr/>
        </p:nvSpPr>
        <p:spPr>
          <a:xfrm>
            <a:off x="6574050" y="1496525"/>
            <a:ext cx="1983900" cy="4396500"/>
          </a:xfrm>
          <a:prstGeom prst="rect">
            <a:avLst/>
          </a:prstGeom>
          <a:gradFill>
            <a:gsLst>
              <a:gs pos="0">
                <a:srgbClr val="7F7F7F">
                  <a:alpha val="18039"/>
                </a:srgbClr>
              </a:gs>
              <a:gs pos="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121"/>
          <p:cNvSpPr txBox="1"/>
          <p:nvPr/>
        </p:nvSpPr>
        <p:spPr>
          <a:xfrm>
            <a:off x="1514005" y="1610625"/>
            <a:ext cx="102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121"/>
          <p:cNvSpPr txBox="1"/>
          <p:nvPr/>
        </p:nvSpPr>
        <p:spPr>
          <a:xfrm>
            <a:off x="2900363" y="164139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 1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121"/>
          <p:cNvSpPr txBox="1"/>
          <p:nvPr/>
        </p:nvSpPr>
        <p:spPr>
          <a:xfrm>
            <a:off x="4884286" y="1641409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 2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121"/>
          <p:cNvSpPr txBox="1"/>
          <p:nvPr/>
        </p:nvSpPr>
        <p:spPr>
          <a:xfrm>
            <a:off x="6868177" y="1641409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 3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121"/>
          <p:cNvSpPr txBox="1"/>
          <p:nvPr/>
        </p:nvSpPr>
        <p:spPr>
          <a:xfrm>
            <a:off x="840738" y="2364350"/>
            <a:ext cx="169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Value threshold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121"/>
          <p:cNvSpPr txBox="1"/>
          <p:nvPr/>
        </p:nvSpPr>
        <p:spPr>
          <a:xfrm>
            <a:off x="2896365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Above £20m 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121"/>
          <p:cNvSpPr txBox="1"/>
          <p:nvPr/>
        </p:nvSpPr>
        <p:spPr>
          <a:xfrm>
            <a:off x="4902374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£5m - £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121"/>
          <p:cNvSpPr txBox="1"/>
          <p:nvPr/>
        </p:nvSpPr>
        <p:spPr>
          <a:xfrm>
            <a:off x="6865852" y="2395130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Below £5m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121"/>
          <p:cNvSpPr txBox="1"/>
          <p:nvPr/>
        </p:nvSpPr>
        <p:spPr>
          <a:xfrm>
            <a:off x="422025" y="3118075"/>
            <a:ext cx="218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High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121"/>
          <p:cNvSpPr txBox="1"/>
          <p:nvPr/>
        </p:nvSpPr>
        <p:spPr>
          <a:xfrm>
            <a:off x="2896365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21"/>
          <p:cNvSpPr txBox="1"/>
          <p:nvPr/>
        </p:nvSpPr>
        <p:spPr>
          <a:xfrm>
            <a:off x="4902374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121"/>
          <p:cNvSpPr txBox="1"/>
          <p:nvPr/>
        </p:nvSpPr>
        <p:spPr>
          <a:xfrm>
            <a:off x="6865852" y="31488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121"/>
          <p:cNvSpPr txBox="1"/>
          <p:nvPr/>
        </p:nvSpPr>
        <p:spPr>
          <a:xfrm>
            <a:off x="422025" y="3871725"/>
            <a:ext cx="22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Med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121"/>
          <p:cNvSpPr txBox="1"/>
          <p:nvPr/>
        </p:nvSpPr>
        <p:spPr>
          <a:xfrm>
            <a:off x="347913" y="4625338"/>
            <a:ext cx="225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 Low barrier to entry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121"/>
          <p:cNvSpPr txBox="1"/>
          <p:nvPr/>
        </p:nvSpPr>
        <p:spPr>
          <a:xfrm>
            <a:off x="2896365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121"/>
          <p:cNvSpPr txBox="1"/>
          <p:nvPr/>
        </p:nvSpPr>
        <p:spPr>
          <a:xfrm>
            <a:off x="4902374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121"/>
          <p:cNvSpPr txBox="1"/>
          <p:nvPr/>
        </p:nvSpPr>
        <p:spPr>
          <a:xfrm>
            <a:off x="6865852" y="4656148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121"/>
          <p:cNvSpPr txBox="1"/>
          <p:nvPr/>
        </p:nvSpPr>
        <p:spPr>
          <a:xfrm>
            <a:off x="609712" y="5379100"/>
            <a:ext cx="192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rgbClr val="122238"/>
                </a:solidFill>
                <a:latin typeface="Calibri"/>
                <a:ea typeface="Calibri"/>
                <a:cs typeface="Calibri"/>
                <a:sym typeface="Calibri"/>
              </a:rPr>
              <a:t>Supplier number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21"/>
          <p:cNvSpPr txBox="1"/>
          <p:nvPr/>
        </p:nvSpPr>
        <p:spPr>
          <a:xfrm>
            <a:off x="2896365" y="54098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10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21"/>
          <p:cNvSpPr txBox="1"/>
          <p:nvPr/>
        </p:nvSpPr>
        <p:spPr>
          <a:xfrm>
            <a:off x="4902374" y="54098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21"/>
          <p:cNvSpPr txBox="1"/>
          <p:nvPr/>
        </p:nvSpPr>
        <p:spPr>
          <a:xfrm>
            <a:off x="6865852" y="5409875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Capped at 40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121"/>
          <p:cNvSpPr txBox="1"/>
          <p:nvPr/>
        </p:nvSpPr>
        <p:spPr>
          <a:xfrm>
            <a:off x="2933424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21"/>
          <p:cNvSpPr txBox="1"/>
          <p:nvPr/>
        </p:nvSpPr>
        <p:spPr>
          <a:xfrm>
            <a:off x="4969565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21"/>
          <p:cNvSpPr txBox="1"/>
          <p:nvPr/>
        </p:nvSpPr>
        <p:spPr>
          <a:xfrm>
            <a:off x="6835127" y="3871656"/>
            <a:ext cx="13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22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Neutral vendor overview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87"/>
          <p:cNvSpPr txBox="1">
            <a:spLocks noGrp="1"/>
          </p:cNvSpPr>
          <p:nvPr>
            <p:ph type="ctrTitle" idx="2"/>
          </p:nvPr>
        </p:nvSpPr>
        <p:spPr>
          <a:xfrm>
            <a:off x="373425" y="2654025"/>
            <a:ext cx="38709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Indicative procurement timeline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Google Shape;1038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625" y="1279150"/>
            <a:ext cx="11230124" cy="5578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p123"/>
          <p:cNvSpPr txBox="1"/>
          <p:nvPr/>
        </p:nvSpPr>
        <p:spPr>
          <a:xfrm>
            <a:off x="6498225" y="6288375"/>
            <a:ext cx="781800" cy="160200"/>
          </a:xfrm>
          <a:prstGeom prst="rect">
            <a:avLst/>
          </a:prstGeom>
          <a:solidFill>
            <a:srgbClr val="E9EC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123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328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MoD requirement overview - neutral vendor lot</a:t>
            </a:r>
            <a:endParaRPr/>
          </a:p>
        </p:txBody>
      </p:sp>
      <p:sp>
        <p:nvSpPr>
          <p:cNvPr id="1041" name="Google Shape;1041;p123"/>
          <p:cNvSpPr txBox="1"/>
          <p:nvPr/>
        </p:nvSpPr>
        <p:spPr>
          <a:xfrm>
            <a:off x="10783850" y="6642900"/>
            <a:ext cx="933000" cy="160200"/>
          </a:xfrm>
          <a:prstGeom prst="rect">
            <a:avLst/>
          </a:prstGeom>
          <a:solidFill>
            <a:srgbClr val="E9EC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2" name="Google Shape;1042;p123"/>
          <p:cNvSpPr txBox="1"/>
          <p:nvPr/>
        </p:nvSpPr>
        <p:spPr>
          <a:xfrm>
            <a:off x="7696050" y="6068450"/>
            <a:ext cx="1424700" cy="219900"/>
          </a:xfrm>
          <a:prstGeom prst="rect">
            <a:avLst/>
          </a:prstGeom>
          <a:solidFill>
            <a:srgbClr val="E9ECF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Google Shape;1047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175" y="1304150"/>
            <a:ext cx="11346551" cy="5471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124"/>
          <p:cNvSpPr txBox="1"/>
          <p:nvPr/>
        </p:nvSpPr>
        <p:spPr>
          <a:xfrm>
            <a:off x="2207675" y="5161275"/>
            <a:ext cx="1068600" cy="148800"/>
          </a:xfrm>
          <a:prstGeom prst="rect">
            <a:avLst/>
          </a:prstGeom>
          <a:solidFill>
            <a:srgbClr val="D7E0E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9" name="Google Shape;1049;p124"/>
          <p:cNvSpPr txBox="1"/>
          <p:nvPr/>
        </p:nvSpPr>
        <p:spPr>
          <a:xfrm>
            <a:off x="5180800" y="5161275"/>
            <a:ext cx="1416600" cy="148800"/>
          </a:xfrm>
          <a:prstGeom prst="rect">
            <a:avLst/>
          </a:prstGeom>
          <a:solidFill>
            <a:srgbClr val="D0D9E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124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10328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Supplier feedback to date - neutral vendor lot</a:t>
            </a:r>
            <a:endParaRPr/>
          </a:p>
        </p:txBody>
      </p:sp>
      <p:sp>
        <p:nvSpPr>
          <p:cNvPr id="1051" name="Google Shape;1051;p124"/>
          <p:cNvSpPr txBox="1"/>
          <p:nvPr/>
        </p:nvSpPr>
        <p:spPr>
          <a:xfrm>
            <a:off x="10700150" y="6566700"/>
            <a:ext cx="1068600" cy="148800"/>
          </a:xfrm>
          <a:prstGeom prst="rect">
            <a:avLst/>
          </a:prstGeom>
          <a:solidFill>
            <a:srgbClr val="C3D0D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125"/>
          <p:cNvSpPr txBox="1">
            <a:spLocks noGrp="1"/>
          </p:cNvSpPr>
          <p:nvPr>
            <p:ph type="ctrTitle" idx="2"/>
          </p:nvPr>
        </p:nvSpPr>
        <p:spPr>
          <a:xfrm>
            <a:off x="451800" y="2131500"/>
            <a:ext cx="5266200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Slides from May / April pre-market engagement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26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Professional Services, Consultancy, and Contingent Labour</a:t>
            </a:r>
            <a:endParaRPr/>
          </a:p>
        </p:txBody>
      </p:sp>
      <p:sp>
        <p:nvSpPr>
          <p:cNvPr id="1062" name="Google Shape;1062;p126"/>
          <p:cNvSpPr txBox="1"/>
          <p:nvPr/>
        </p:nvSpPr>
        <p:spPr>
          <a:xfrm>
            <a:off x="3668033" y="0"/>
            <a:ext cx="42732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2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Services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primarily advisory in nature.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delivery of BAU, projects, and programmes.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Delivery-focussed against outcomes/outputs.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use case: delivery partner for a complex systems upgrade.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route to market: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DIPS     (for Digital and IT Professional Services).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26"/>
          <p:cNvSpPr txBox="1"/>
          <p:nvPr/>
        </p:nvSpPr>
        <p:spPr>
          <a:xfrm>
            <a:off x="8095762" y="0"/>
            <a:ext cx="4096200" cy="6858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28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Consultancy</a:t>
            </a:r>
            <a:endParaRPr sz="20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Generally advisory in nature.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Used to fill a knowledge gap.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Identifies options and recommendations.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use cases include business change and transformation.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route to market: </a:t>
            </a: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Management Consultancy Framework 4 (MCF4)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27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Professional Services, Consultancy, and Contingent Labour</a:t>
            </a:r>
            <a:endParaRPr/>
          </a:p>
        </p:txBody>
      </p:sp>
      <p:sp>
        <p:nvSpPr>
          <p:cNvPr id="1069" name="Google Shape;1069;p127"/>
          <p:cNvSpPr txBox="1"/>
          <p:nvPr/>
        </p:nvSpPr>
        <p:spPr>
          <a:xfrm>
            <a:off x="3668033" y="-36576"/>
            <a:ext cx="42732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2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Services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primarily advisory in nature.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for delivery of BAU, projects, and programmes.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Delivery-focussed against outcomes/outputs.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use case: delivery partner for a complex systems upgrade.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route to market: 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DIPS (for Digital and IT </a:t>
            </a:r>
            <a:r>
              <a:rPr lang="en-GB" sz="2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Services</a:t>
            </a: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27"/>
          <p:cNvSpPr txBox="1"/>
          <p:nvPr/>
        </p:nvSpPr>
        <p:spPr>
          <a:xfrm>
            <a:off x="8095762" y="0"/>
            <a:ext cx="4096200" cy="6858000"/>
          </a:xfrm>
          <a:prstGeom prst="rect">
            <a:avLst/>
          </a:prstGeom>
          <a:solidFill>
            <a:srgbClr val="699A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28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Contingent Labour</a:t>
            </a:r>
            <a:endParaRPr sz="20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Generally </a:t>
            </a:r>
            <a:r>
              <a:rPr lang="en-GB" sz="2000" b="0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advisory in nature.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Used to fill a post that is not or cannot be filled by a Civil Servant.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 cases include named individual contractors and temporary staff.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route to market: </a:t>
            </a:r>
            <a:r>
              <a:rPr lang="en-GB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Workforce Solutions (aka PSR)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28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1: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Digital Delivery &amp; Product Development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076" name="Google Shape;1076;p128"/>
          <p:cNvSpPr txBox="1"/>
          <p:nvPr/>
        </p:nvSpPr>
        <p:spPr>
          <a:xfrm>
            <a:off x="8033400" y="576075"/>
            <a:ext cx="4158600" cy="6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Manager / Senior Product Manager / Product Lead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Delivery Manager / Senior Delivery Manager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Agile Coach / Scrum Master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Analyst / Lead Business Analyst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Researcher / Senior User Researcher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Designer / Interaction Designer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Designer / Technical Writer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Accessibility Specialist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Lead / Head of Design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128"/>
          <p:cNvSpPr txBox="1"/>
          <p:nvPr/>
        </p:nvSpPr>
        <p:spPr>
          <a:xfrm>
            <a:off x="3829150" y="576075"/>
            <a:ext cx="4309500" cy="6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Discovery, Alpha, Beta, Live delivery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research, testing and human‑centred design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Product roadmaps, backlogs and acceptance criteria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blueprints, journey maps, prototypes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Preparation and support for Service Standard Assessments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129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2: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Software Engineering &amp; Application Development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083" name="Google Shape;1083;p129"/>
          <p:cNvSpPr txBox="1"/>
          <p:nvPr/>
        </p:nvSpPr>
        <p:spPr>
          <a:xfrm>
            <a:off x="7734100" y="576075"/>
            <a:ext cx="4398000" cy="6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Engineer (all levels)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Senior/Lead 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Full‑stack / Front‑end / Back‑end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Programming Interface (API) / Integration 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Mobile Developer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Engineer, Automation Tester, Performance Tester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Assurance (QA) Lead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DevOps Engineer / Platform Engineer / Site Reliability Engineer (SRE)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Technical, Solution and Enterprise Architects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29"/>
          <p:cNvSpPr txBox="1"/>
          <p:nvPr/>
        </p:nvSpPr>
        <p:spPr>
          <a:xfrm>
            <a:off x="3832700" y="576075"/>
            <a:ext cx="3709800" cy="5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Secure software development (cloud, on‑prem, hybrid)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API design and system integration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Continuous Integration (CI)/ Continuous Deployment (CD) pipeline development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automation frameworks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Legacy remediation and modernisation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Cloud‑native and microservice architectures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30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4: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Cyber Security &amp; Information Assurance</a:t>
            </a:r>
            <a:endParaRPr/>
          </a:p>
        </p:txBody>
      </p:sp>
      <p:sp>
        <p:nvSpPr>
          <p:cNvPr id="1090" name="Google Shape;1090;p130"/>
          <p:cNvSpPr txBox="1"/>
          <p:nvPr/>
        </p:nvSpPr>
        <p:spPr>
          <a:xfrm>
            <a:off x="3808775" y="503725"/>
            <a:ext cx="3925500" cy="50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 Architect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Cyber Security Specialist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Security Analyst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Penetration Tester / Ethical Hacker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 Operations Centre (SOC) Analyst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Incident Response Specialist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Assurance/Risk Specialist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assurance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30"/>
          <p:cNvSpPr txBox="1"/>
          <p:nvPr/>
        </p:nvSpPr>
        <p:spPr>
          <a:xfrm>
            <a:off x="7853700" y="503725"/>
            <a:ext cx="4338300" cy="61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 architecture and secure design review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National Cyber Security Centre (NCSC)‑aligned security assessments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Secure by Design accreditation artefacts and risk assessments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Protective monitoring and Security Information and Event Management (SIEM) implementation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Penetration testing and vulnerability assessments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continuity and disaster recovery planning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Zero Trust architecture support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31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3: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Data, AI, &amp; Analytics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097" name="Google Shape;1097;p131"/>
          <p:cNvSpPr txBox="1"/>
          <p:nvPr/>
        </p:nvSpPr>
        <p:spPr>
          <a:xfrm>
            <a:off x="3810150" y="576075"/>
            <a:ext cx="4067700" cy="6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Analyst / Senior Data Analyst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Scientist / Machine Learning (ML) 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Engineer / Senior Data 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Architect / Data Modeller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Statistician / Geospatial Analyst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Visualisation Specialist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31"/>
          <p:cNvSpPr txBox="1"/>
          <p:nvPr/>
        </p:nvSpPr>
        <p:spPr>
          <a:xfrm>
            <a:off x="8021350" y="576075"/>
            <a:ext cx="4170600" cy="5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pipelines, ingestion and Extract, Transform, Load (ETL)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warehousing and data lake design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Machine learning models and responsible AI assurance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Intelligence (BI) dashboards and advanced analytics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governance, metadata and cataloguing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Master data management and Reference data management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quality assessments, process revision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32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5: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Cloud, Infrastructure &amp; Network Services</a:t>
            </a:r>
            <a:endParaRPr/>
          </a:p>
        </p:txBody>
      </p:sp>
      <p:sp>
        <p:nvSpPr>
          <p:cNvPr id="1104" name="Google Shape;1104;p132"/>
          <p:cNvSpPr txBox="1"/>
          <p:nvPr/>
        </p:nvSpPr>
        <p:spPr>
          <a:xfrm>
            <a:off x="3796775" y="576075"/>
            <a:ext cx="3817500" cy="58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 Architect / Cloud Engineer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Infrastructure 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Network Architect / Network Engineer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Systems Administrator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Operations Manager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132"/>
          <p:cNvSpPr txBox="1"/>
          <p:nvPr/>
        </p:nvSpPr>
        <p:spPr>
          <a:xfrm>
            <a:off x="8212800" y="520950"/>
            <a:ext cx="3979200" cy="58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 migration and optimisation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centre transformation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Network architecture and secure connectivity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Endpoint management and device strategy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Backup, storage and virtualisation platforms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Operational resilience and Disaster Recovery (DR)/Business Continuity Planning (BCP) implementation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88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/>
              <a:t>Procurement timeline</a:t>
            </a:r>
            <a:endParaRPr/>
          </a:p>
        </p:txBody>
      </p:sp>
      <p:sp>
        <p:nvSpPr>
          <p:cNvPr id="471" name="Google Shape;471;p88"/>
          <p:cNvSpPr/>
          <p:nvPr/>
        </p:nvSpPr>
        <p:spPr>
          <a:xfrm>
            <a:off x="835555" y="2005681"/>
            <a:ext cx="750067" cy="750092"/>
          </a:xfrm>
          <a:custGeom>
            <a:avLst/>
            <a:gdLst/>
            <a:ahLst/>
            <a:cxnLst/>
            <a:rect l="l" t="t" r="r" b="b"/>
            <a:pathLst>
              <a:path w="683432" h="683455" extrusionOk="0">
                <a:moveTo>
                  <a:pt x="341787" y="0"/>
                </a:moveTo>
                <a:cubicBezTo>
                  <a:pt x="530993" y="0"/>
                  <a:pt x="683432" y="152465"/>
                  <a:pt x="683432" y="341727"/>
                </a:cubicBezTo>
                <a:cubicBezTo>
                  <a:pt x="683432" y="530990"/>
                  <a:pt x="530993" y="683455"/>
                  <a:pt x="341787" y="683455"/>
                </a:cubicBezTo>
                <a:cubicBezTo>
                  <a:pt x="152440" y="683455"/>
                  <a:pt x="0" y="525715"/>
                  <a:pt x="0" y="341727"/>
                </a:cubicBezTo>
                <a:cubicBezTo>
                  <a:pt x="0" y="152465"/>
                  <a:pt x="152440" y="0"/>
                  <a:pt x="341787" y="0"/>
                </a:cubicBezTo>
                <a:close/>
              </a:path>
            </a:pathLst>
          </a:custGeom>
          <a:solidFill>
            <a:srgbClr val="DAF2FB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88"/>
          <p:cNvSpPr/>
          <p:nvPr/>
        </p:nvSpPr>
        <p:spPr>
          <a:xfrm>
            <a:off x="895206" y="2750647"/>
            <a:ext cx="1779924" cy="1779882"/>
          </a:xfrm>
          <a:custGeom>
            <a:avLst/>
            <a:gdLst/>
            <a:ahLst/>
            <a:cxnLst/>
            <a:rect l="l" t="t" r="r" b="b"/>
            <a:pathLst>
              <a:path w="1703277" h="1703236" extrusionOk="0">
                <a:moveTo>
                  <a:pt x="851709" y="0"/>
                </a:moveTo>
                <a:cubicBezTo>
                  <a:pt x="1319492" y="0"/>
                  <a:pt x="1703277" y="383674"/>
                  <a:pt x="1703277" y="851618"/>
                </a:cubicBezTo>
                <a:cubicBezTo>
                  <a:pt x="1703277" y="1324837"/>
                  <a:pt x="1319492" y="1703236"/>
                  <a:pt x="851709" y="1703236"/>
                </a:cubicBezTo>
                <a:cubicBezTo>
                  <a:pt x="383786" y="1703236"/>
                  <a:pt x="0" y="1319562"/>
                  <a:pt x="0" y="851618"/>
                </a:cubicBezTo>
                <a:cubicBezTo>
                  <a:pt x="0" y="383674"/>
                  <a:pt x="383786" y="0"/>
                  <a:pt x="8517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3" name="Google Shape;473;p88" descr="Customer review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065" y="2983603"/>
            <a:ext cx="1315332" cy="1315332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88"/>
          <p:cNvSpPr txBox="1"/>
          <p:nvPr/>
        </p:nvSpPr>
        <p:spPr>
          <a:xfrm>
            <a:off x="928510" y="2117549"/>
            <a:ext cx="5643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46850" rIns="93725" bIns="468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70"/>
              <a:buFont typeface="Arial"/>
              <a:buNone/>
            </a:pPr>
            <a:r>
              <a:rPr lang="en-GB" sz="287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150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8"/>
          <p:cNvSpPr/>
          <p:nvPr/>
        </p:nvSpPr>
        <p:spPr>
          <a:xfrm>
            <a:off x="730904" y="1906046"/>
            <a:ext cx="3130974" cy="27807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4425" y="13479"/>
                </a:moveTo>
                <a:cubicBezTo>
                  <a:pt x="14425" y="9000"/>
                  <a:pt x="11190" y="5358"/>
                  <a:pt x="7212" y="5358"/>
                </a:cubicBezTo>
                <a:cubicBezTo>
                  <a:pt x="6841" y="5358"/>
                  <a:pt x="6506" y="5400"/>
                  <a:pt x="6134" y="5442"/>
                </a:cubicBezTo>
                <a:cubicBezTo>
                  <a:pt x="6395" y="4898"/>
                  <a:pt x="6543" y="4312"/>
                  <a:pt x="6543" y="3684"/>
                </a:cubicBezTo>
                <a:cubicBezTo>
                  <a:pt x="6543" y="1633"/>
                  <a:pt x="5093" y="0"/>
                  <a:pt x="3272" y="0"/>
                </a:cubicBezTo>
                <a:cubicBezTo>
                  <a:pt x="1450" y="0"/>
                  <a:pt x="0" y="1633"/>
                  <a:pt x="0" y="3684"/>
                </a:cubicBezTo>
                <a:cubicBezTo>
                  <a:pt x="0" y="5442"/>
                  <a:pt x="1078" y="6907"/>
                  <a:pt x="2565" y="7284"/>
                </a:cubicBezTo>
                <a:cubicBezTo>
                  <a:pt x="1004" y="8791"/>
                  <a:pt x="0" y="10967"/>
                  <a:pt x="0" y="13479"/>
                </a:cubicBezTo>
                <a:cubicBezTo>
                  <a:pt x="0" y="17958"/>
                  <a:pt x="3234" y="21600"/>
                  <a:pt x="7212" y="21600"/>
                </a:cubicBezTo>
                <a:lnTo>
                  <a:pt x="21600" y="21600"/>
                </a:lnTo>
                <a:cubicBezTo>
                  <a:pt x="17659" y="21600"/>
                  <a:pt x="14425" y="17958"/>
                  <a:pt x="14425" y="13479"/>
                </a:cubicBezTo>
                <a:close/>
                <a:moveTo>
                  <a:pt x="892" y="3726"/>
                </a:moveTo>
                <a:cubicBezTo>
                  <a:pt x="892" y="2219"/>
                  <a:pt x="1970" y="1005"/>
                  <a:pt x="3309" y="1005"/>
                </a:cubicBezTo>
                <a:cubicBezTo>
                  <a:pt x="4647" y="1005"/>
                  <a:pt x="5725" y="2219"/>
                  <a:pt x="5725" y="3726"/>
                </a:cubicBezTo>
                <a:cubicBezTo>
                  <a:pt x="5725" y="5233"/>
                  <a:pt x="4647" y="6447"/>
                  <a:pt x="3309" y="6447"/>
                </a:cubicBezTo>
                <a:cubicBezTo>
                  <a:pt x="1970" y="6447"/>
                  <a:pt x="892" y="5191"/>
                  <a:pt x="892" y="3726"/>
                </a:cubicBezTo>
                <a:close/>
                <a:moveTo>
                  <a:pt x="7250" y="20260"/>
                </a:moveTo>
                <a:cubicBezTo>
                  <a:pt x="3941" y="20260"/>
                  <a:pt x="1227" y="17205"/>
                  <a:pt x="1227" y="13479"/>
                </a:cubicBezTo>
                <a:cubicBezTo>
                  <a:pt x="1227" y="9753"/>
                  <a:pt x="3941" y="6698"/>
                  <a:pt x="7250" y="6698"/>
                </a:cubicBezTo>
                <a:cubicBezTo>
                  <a:pt x="10558" y="6698"/>
                  <a:pt x="13272" y="9753"/>
                  <a:pt x="13272" y="13479"/>
                </a:cubicBezTo>
                <a:cubicBezTo>
                  <a:pt x="13272" y="17247"/>
                  <a:pt x="10558" y="20260"/>
                  <a:pt x="7250" y="20260"/>
                </a:cubicBezTo>
                <a:close/>
              </a:path>
            </a:pathLst>
          </a:custGeom>
          <a:solidFill>
            <a:srgbClr val="4CC1EF"/>
          </a:solidFill>
          <a:ln>
            <a:noFill/>
          </a:ln>
        </p:spPr>
        <p:txBody>
          <a:bodyPr spcFirstLastPara="1" wrap="square" lIns="39050" tIns="39050" rIns="39050" bIns="39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88"/>
          <p:cNvSpPr/>
          <p:nvPr/>
        </p:nvSpPr>
        <p:spPr>
          <a:xfrm>
            <a:off x="3495877" y="2005681"/>
            <a:ext cx="750067" cy="750092"/>
          </a:xfrm>
          <a:custGeom>
            <a:avLst/>
            <a:gdLst/>
            <a:ahLst/>
            <a:cxnLst/>
            <a:rect l="l" t="t" r="r" b="b"/>
            <a:pathLst>
              <a:path w="683432" h="683455" extrusionOk="0">
                <a:moveTo>
                  <a:pt x="341787" y="0"/>
                </a:moveTo>
                <a:cubicBezTo>
                  <a:pt x="530993" y="0"/>
                  <a:pt x="683432" y="152465"/>
                  <a:pt x="683432" y="341727"/>
                </a:cubicBezTo>
                <a:cubicBezTo>
                  <a:pt x="683432" y="530990"/>
                  <a:pt x="530993" y="683455"/>
                  <a:pt x="341787" y="683455"/>
                </a:cubicBezTo>
                <a:cubicBezTo>
                  <a:pt x="152440" y="683455"/>
                  <a:pt x="0" y="525715"/>
                  <a:pt x="0" y="341727"/>
                </a:cubicBezTo>
                <a:cubicBezTo>
                  <a:pt x="0" y="152465"/>
                  <a:pt x="152440" y="0"/>
                  <a:pt x="341787" y="0"/>
                </a:cubicBezTo>
                <a:close/>
              </a:path>
            </a:pathLst>
          </a:custGeom>
          <a:solidFill>
            <a:srgbClr val="F9CFC8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88"/>
          <p:cNvSpPr/>
          <p:nvPr/>
        </p:nvSpPr>
        <p:spPr>
          <a:xfrm>
            <a:off x="3549328" y="2750647"/>
            <a:ext cx="1779924" cy="1779882"/>
          </a:xfrm>
          <a:custGeom>
            <a:avLst/>
            <a:gdLst/>
            <a:ahLst/>
            <a:cxnLst/>
            <a:rect l="l" t="t" r="r" b="b"/>
            <a:pathLst>
              <a:path w="1703277" h="1703236" extrusionOk="0">
                <a:moveTo>
                  <a:pt x="851709" y="0"/>
                </a:moveTo>
                <a:cubicBezTo>
                  <a:pt x="1319492" y="0"/>
                  <a:pt x="1703277" y="383674"/>
                  <a:pt x="1703277" y="851618"/>
                </a:cubicBezTo>
                <a:cubicBezTo>
                  <a:pt x="1703277" y="1324837"/>
                  <a:pt x="1319492" y="1703236"/>
                  <a:pt x="851709" y="1703236"/>
                </a:cubicBezTo>
                <a:cubicBezTo>
                  <a:pt x="383786" y="1703236"/>
                  <a:pt x="0" y="1319562"/>
                  <a:pt x="0" y="851618"/>
                </a:cubicBezTo>
                <a:cubicBezTo>
                  <a:pt x="0" y="383674"/>
                  <a:pt x="383786" y="0"/>
                  <a:pt x="8517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" name="Google Shape;478;p88" descr="Briefcase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2625" y="2983603"/>
            <a:ext cx="1315332" cy="1315332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88"/>
          <p:cNvSpPr txBox="1"/>
          <p:nvPr/>
        </p:nvSpPr>
        <p:spPr>
          <a:xfrm>
            <a:off x="3587070" y="2117549"/>
            <a:ext cx="5643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46850" rIns="93725" bIns="468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70"/>
              <a:buFont typeface="Arial"/>
              <a:buNone/>
            </a:pPr>
            <a:r>
              <a:rPr lang="en-GB" sz="287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150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8"/>
          <p:cNvSpPr/>
          <p:nvPr/>
        </p:nvSpPr>
        <p:spPr>
          <a:xfrm>
            <a:off x="3389464" y="1906046"/>
            <a:ext cx="3130974" cy="27807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4425" y="13479"/>
                </a:moveTo>
                <a:cubicBezTo>
                  <a:pt x="14425" y="9000"/>
                  <a:pt x="11190" y="5358"/>
                  <a:pt x="7212" y="5358"/>
                </a:cubicBezTo>
                <a:cubicBezTo>
                  <a:pt x="6841" y="5358"/>
                  <a:pt x="6506" y="5400"/>
                  <a:pt x="6134" y="5442"/>
                </a:cubicBezTo>
                <a:cubicBezTo>
                  <a:pt x="6395" y="4898"/>
                  <a:pt x="6543" y="4312"/>
                  <a:pt x="6543" y="3684"/>
                </a:cubicBezTo>
                <a:cubicBezTo>
                  <a:pt x="6543" y="1633"/>
                  <a:pt x="5093" y="0"/>
                  <a:pt x="3272" y="0"/>
                </a:cubicBezTo>
                <a:cubicBezTo>
                  <a:pt x="1450" y="0"/>
                  <a:pt x="0" y="1633"/>
                  <a:pt x="0" y="3684"/>
                </a:cubicBezTo>
                <a:cubicBezTo>
                  <a:pt x="0" y="5442"/>
                  <a:pt x="1078" y="6907"/>
                  <a:pt x="2565" y="7284"/>
                </a:cubicBezTo>
                <a:cubicBezTo>
                  <a:pt x="1004" y="8791"/>
                  <a:pt x="0" y="10967"/>
                  <a:pt x="0" y="13479"/>
                </a:cubicBezTo>
                <a:cubicBezTo>
                  <a:pt x="0" y="17958"/>
                  <a:pt x="3234" y="21600"/>
                  <a:pt x="7212" y="21600"/>
                </a:cubicBezTo>
                <a:lnTo>
                  <a:pt x="21600" y="21600"/>
                </a:lnTo>
                <a:cubicBezTo>
                  <a:pt x="17659" y="21600"/>
                  <a:pt x="14425" y="17958"/>
                  <a:pt x="14425" y="13479"/>
                </a:cubicBezTo>
                <a:close/>
                <a:moveTo>
                  <a:pt x="892" y="3726"/>
                </a:moveTo>
                <a:cubicBezTo>
                  <a:pt x="892" y="2219"/>
                  <a:pt x="1970" y="1005"/>
                  <a:pt x="3309" y="1005"/>
                </a:cubicBezTo>
                <a:cubicBezTo>
                  <a:pt x="4647" y="1005"/>
                  <a:pt x="5725" y="2219"/>
                  <a:pt x="5725" y="3726"/>
                </a:cubicBezTo>
                <a:cubicBezTo>
                  <a:pt x="5725" y="5233"/>
                  <a:pt x="4647" y="6447"/>
                  <a:pt x="3309" y="6447"/>
                </a:cubicBezTo>
                <a:cubicBezTo>
                  <a:pt x="1970" y="6447"/>
                  <a:pt x="892" y="5191"/>
                  <a:pt x="892" y="3726"/>
                </a:cubicBezTo>
                <a:close/>
                <a:moveTo>
                  <a:pt x="7250" y="20260"/>
                </a:moveTo>
                <a:cubicBezTo>
                  <a:pt x="3941" y="20260"/>
                  <a:pt x="1227" y="17205"/>
                  <a:pt x="1227" y="13479"/>
                </a:cubicBezTo>
                <a:cubicBezTo>
                  <a:pt x="1227" y="9753"/>
                  <a:pt x="3941" y="6698"/>
                  <a:pt x="7250" y="6698"/>
                </a:cubicBezTo>
                <a:cubicBezTo>
                  <a:pt x="10558" y="6698"/>
                  <a:pt x="13272" y="9753"/>
                  <a:pt x="13272" y="13479"/>
                </a:cubicBezTo>
                <a:cubicBezTo>
                  <a:pt x="13272" y="17247"/>
                  <a:pt x="10558" y="20260"/>
                  <a:pt x="7250" y="20260"/>
                </a:cubicBezTo>
                <a:close/>
              </a:path>
            </a:pathLst>
          </a:custGeom>
          <a:solidFill>
            <a:srgbClr val="C13018"/>
          </a:solidFill>
          <a:ln>
            <a:noFill/>
          </a:ln>
        </p:spPr>
        <p:txBody>
          <a:bodyPr spcFirstLastPara="1" wrap="square" lIns="39050" tIns="39050" rIns="39050" bIns="39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88"/>
          <p:cNvSpPr/>
          <p:nvPr/>
        </p:nvSpPr>
        <p:spPr>
          <a:xfrm>
            <a:off x="6156199" y="2005681"/>
            <a:ext cx="750067" cy="750092"/>
          </a:xfrm>
          <a:custGeom>
            <a:avLst/>
            <a:gdLst/>
            <a:ahLst/>
            <a:cxnLst/>
            <a:rect l="l" t="t" r="r" b="b"/>
            <a:pathLst>
              <a:path w="683432" h="683455" extrusionOk="0">
                <a:moveTo>
                  <a:pt x="341787" y="0"/>
                </a:moveTo>
                <a:cubicBezTo>
                  <a:pt x="530993" y="0"/>
                  <a:pt x="683432" y="152465"/>
                  <a:pt x="683432" y="341727"/>
                </a:cubicBezTo>
                <a:cubicBezTo>
                  <a:pt x="683432" y="530990"/>
                  <a:pt x="530993" y="683455"/>
                  <a:pt x="341787" y="683455"/>
                </a:cubicBezTo>
                <a:cubicBezTo>
                  <a:pt x="152440" y="683455"/>
                  <a:pt x="0" y="525715"/>
                  <a:pt x="0" y="341727"/>
                </a:cubicBezTo>
                <a:cubicBezTo>
                  <a:pt x="0" y="152465"/>
                  <a:pt x="152440" y="0"/>
                  <a:pt x="341787" y="0"/>
                </a:cubicBezTo>
                <a:close/>
              </a:path>
            </a:pathLst>
          </a:custGeom>
          <a:solidFill>
            <a:srgbClr val="ECF0E0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88"/>
          <p:cNvSpPr/>
          <p:nvPr/>
        </p:nvSpPr>
        <p:spPr>
          <a:xfrm>
            <a:off x="6203451" y="2750647"/>
            <a:ext cx="1779924" cy="1779882"/>
          </a:xfrm>
          <a:custGeom>
            <a:avLst/>
            <a:gdLst/>
            <a:ahLst/>
            <a:cxnLst/>
            <a:rect l="l" t="t" r="r" b="b"/>
            <a:pathLst>
              <a:path w="1703277" h="1703236" extrusionOk="0">
                <a:moveTo>
                  <a:pt x="851709" y="0"/>
                </a:moveTo>
                <a:cubicBezTo>
                  <a:pt x="1319492" y="0"/>
                  <a:pt x="1703277" y="383674"/>
                  <a:pt x="1703277" y="851618"/>
                </a:cubicBezTo>
                <a:cubicBezTo>
                  <a:pt x="1703277" y="1324837"/>
                  <a:pt x="1319492" y="1703236"/>
                  <a:pt x="851709" y="1703236"/>
                </a:cubicBezTo>
                <a:cubicBezTo>
                  <a:pt x="383786" y="1703236"/>
                  <a:pt x="0" y="1319562"/>
                  <a:pt x="0" y="851618"/>
                </a:cubicBezTo>
                <a:cubicBezTo>
                  <a:pt x="0" y="383674"/>
                  <a:pt x="383786" y="0"/>
                  <a:pt x="8517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3" name="Google Shape;483;p88" descr="Handshake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5821" y="2983603"/>
            <a:ext cx="1315332" cy="1315332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88"/>
          <p:cNvSpPr txBox="1"/>
          <p:nvPr/>
        </p:nvSpPr>
        <p:spPr>
          <a:xfrm>
            <a:off x="6245629" y="2117549"/>
            <a:ext cx="5643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46850" rIns="93725" bIns="468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70"/>
              <a:buFont typeface="Arial"/>
              <a:buNone/>
            </a:pPr>
            <a:r>
              <a:rPr lang="en-GB" sz="287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150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88"/>
          <p:cNvSpPr/>
          <p:nvPr/>
        </p:nvSpPr>
        <p:spPr>
          <a:xfrm>
            <a:off x="6048023" y="1906046"/>
            <a:ext cx="3130974" cy="27807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4425" y="13479"/>
                </a:moveTo>
                <a:cubicBezTo>
                  <a:pt x="14425" y="9000"/>
                  <a:pt x="11190" y="5358"/>
                  <a:pt x="7212" y="5358"/>
                </a:cubicBezTo>
                <a:cubicBezTo>
                  <a:pt x="6841" y="5358"/>
                  <a:pt x="6506" y="5400"/>
                  <a:pt x="6134" y="5442"/>
                </a:cubicBezTo>
                <a:cubicBezTo>
                  <a:pt x="6395" y="4898"/>
                  <a:pt x="6543" y="4312"/>
                  <a:pt x="6543" y="3684"/>
                </a:cubicBezTo>
                <a:cubicBezTo>
                  <a:pt x="6543" y="1633"/>
                  <a:pt x="5093" y="0"/>
                  <a:pt x="3272" y="0"/>
                </a:cubicBezTo>
                <a:cubicBezTo>
                  <a:pt x="1450" y="0"/>
                  <a:pt x="0" y="1633"/>
                  <a:pt x="0" y="3684"/>
                </a:cubicBezTo>
                <a:cubicBezTo>
                  <a:pt x="0" y="5442"/>
                  <a:pt x="1078" y="6907"/>
                  <a:pt x="2565" y="7284"/>
                </a:cubicBezTo>
                <a:cubicBezTo>
                  <a:pt x="1004" y="8791"/>
                  <a:pt x="0" y="10967"/>
                  <a:pt x="0" y="13479"/>
                </a:cubicBezTo>
                <a:cubicBezTo>
                  <a:pt x="0" y="17958"/>
                  <a:pt x="3234" y="21600"/>
                  <a:pt x="7212" y="21600"/>
                </a:cubicBezTo>
                <a:lnTo>
                  <a:pt x="21600" y="21600"/>
                </a:lnTo>
                <a:cubicBezTo>
                  <a:pt x="17622" y="21600"/>
                  <a:pt x="14425" y="17958"/>
                  <a:pt x="14425" y="13479"/>
                </a:cubicBezTo>
                <a:close/>
                <a:moveTo>
                  <a:pt x="892" y="3726"/>
                </a:moveTo>
                <a:cubicBezTo>
                  <a:pt x="892" y="2219"/>
                  <a:pt x="1970" y="1005"/>
                  <a:pt x="3309" y="1005"/>
                </a:cubicBezTo>
                <a:cubicBezTo>
                  <a:pt x="4647" y="1005"/>
                  <a:pt x="5725" y="2219"/>
                  <a:pt x="5725" y="3726"/>
                </a:cubicBezTo>
                <a:cubicBezTo>
                  <a:pt x="5725" y="5233"/>
                  <a:pt x="4647" y="6447"/>
                  <a:pt x="3309" y="6447"/>
                </a:cubicBezTo>
                <a:cubicBezTo>
                  <a:pt x="1970" y="6447"/>
                  <a:pt x="892" y="5191"/>
                  <a:pt x="892" y="3726"/>
                </a:cubicBezTo>
                <a:close/>
                <a:moveTo>
                  <a:pt x="7212" y="20260"/>
                </a:moveTo>
                <a:cubicBezTo>
                  <a:pt x="3904" y="20260"/>
                  <a:pt x="1190" y="17205"/>
                  <a:pt x="1190" y="13479"/>
                </a:cubicBezTo>
                <a:cubicBezTo>
                  <a:pt x="1190" y="9753"/>
                  <a:pt x="3904" y="6698"/>
                  <a:pt x="7212" y="6698"/>
                </a:cubicBezTo>
                <a:cubicBezTo>
                  <a:pt x="10521" y="6698"/>
                  <a:pt x="13235" y="9753"/>
                  <a:pt x="13235" y="13479"/>
                </a:cubicBezTo>
                <a:cubicBezTo>
                  <a:pt x="13235" y="17247"/>
                  <a:pt x="10558" y="20260"/>
                  <a:pt x="7212" y="20260"/>
                </a:cubicBezTo>
                <a:close/>
              </a:path>
            </a:pathLst>
          </a:custGeom>
          <a:solidFill>
            <a:srgbClr val="A2B969"/>
          </a:solidFill>
          <a:ln>
            <a:noFill/>
          </a:ln>
        </p:spPr>
        <p:txBody>
          <a:bodyPr spcFirstLastPara="1" wrap="square" lIns="39050" tIns="39050" rIns="39050" bIns="39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88"/>
          <p:cNvSpPr/>
          <p:nvPr/>
        </p:nvSpPr>
        <p:spPr>
          <a:xfrm>
            <a:off x="8816523" y="2005681"/>
            <a:ext cx="750067" cy="750092"/>
          </a:xfrm>
          <a:custGeom>
            <a:avLst/>
            <a:gdLst/>
            <a:ahLst/>
            <a:cxnLst/>
            <a:rect l="l" t="t" r="r" b="b"/>
            <a:pathLst>
              <a:path w="683432" h="683455" extrusionOk="0">
                <a:moveTo>
                  <a:pt x="341787" y="0"/>
                </a:moveTo>
                <a:cubicBezTo>
                  <a:pt x="530993" y="0"/>
                  <a:pt x="683432" y="152465"/>
                  <a:pt x="683432" y="341727"/>
                </a:cubicBezTo>
                <a:cubicBezTo>
                  <a:pt x="683432" y="530990"/>
                  <a:pt x="530993" y="683455"/>
                  <a:pt x="341787" y="683455"/>
                </a:cubicBezTo>
                <a:cubicBezTo>
                  <a:pt x="152440" y="683455"/>
                  <a:pt x="0" y="525715"/>
                  <a:pt x="0" y="341727"/>
                </a:cubicBezTo>
                <a:cubicBezTo>
                  <a:pt x="0" y="152465"/>
                  <a:pt x="152440" y="0"/>
                  <a:pt x="341787" y="0"/>
                </a:cubicBezTo>
                <a:close/>
              </a:path>
            </a:pathLst>
          </a:custGeom>
          <a:solidFill>
            <a:srgbClr val="FFF4DB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88"/>
          <p:cNvSpPr/>
          <p:nvPr/>
        </p:nvSpPr>
        <p:spPr>
          <a:xfrm>
            <a:off x="8857576" y="2750647"/>
            <a:ext cx="1779924" cy="1779882"/>
          </a:xfrm>
          <a:custGeom>
            <a:avLst/>
            <a:gdLst/>
            <a:ahLst/>
            <a:cxnLst/>
            <a:rect l="l" t="t" r="r" b="b"/>
            <a:pathLst>
              <a:path w="1703277" h="1703236" extrusionOk="0">
                <a:moveTo>
                  <a:pt x="851709" y="0"/>
                </a:moveTo>
                <a:cubicBezTo>
                  <a:pt x="1319492" y="0"/>
                  <a:pt x="1703277" y="383674"/>
                  <a:pt x="1703277" y="851618"/>
                </a:cubicBezTo>
                <a:cubicBezTo>
                  <a:pt x="1703277" y="1324837"/>
                  <a:pt x="1319492" y="1703236"/>
                  <a:pt x="851709" y="1703236"/>
                </a:cubicBezTo>
                <a:cubicBezTo>
                  <a:pt x="383786" y="1703236"/>
                  <a:pt x="0" y="1319562"/>
                  <a:pt x="0" y="851618"/>
                </a:cubicBezTo>
                <a:cubicBezTo>
                  <a:pt x="0" y="383674"/>
                  <a:pt x="383786" y="0"/>
                  <a:pt x="85170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3725" tIns="46850" rIns="93725" bIns="46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8" name="Google Shape;488;p88" descr="Open folder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94381" y="2983603"/>
            <a:ext cx="1315332" cy="1315332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88"/>
          <p:cNvSpPr txBox="1"/>
          <p:nvPr/>
        </p:nvSpPr>
        <p:spPr>
          <a:xfrm>
            <a:off x="8904189" y="2117549"/>
            <a:ext cx="5643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46850" rIns="93725" bIns="468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70"/>
              <a:buFont typeface="Arial"/>
              <a:buNone/>
            </a:pPr>
            <a:r>
              <a:rPr lang="en-GB" sz="287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150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88"/>
          <p:cNvSpPr/>
          <p:nvPr/>
        </p:nvSpPr>
        <p:spPr>
          <a:xfrm>
            <a:off x="8706583" y="1906046"/>
            <a:ext cx="3130974" cy="27807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4425" y="13479"/>
                </a:moveTo>
                <a:cubicBezTo>
                  <a:pt x="14425" y="9000"/>
                  <a:pt x="11190" y="5358"/>
                  <a:pt x="7212" y="5358"/>
                </a:cubicBezTo>
                <a:cubicBezTo>
                  <a:pt x="6841" y="5358"/>
                  <a:pt x="6506" y="5400"/>
                  <a:pt x="6134" y="5442"/>
                </a:cubicBezTo>
                <a:cubicBezTo>
                  <a:pt x="6395" y="4898"/>
                  <a:pt x="6543" y="4312"/>
                  <a:pt x="6543" y="3684"/>
                </a:cubicBezTo>
                <a:cubicBezTo>
                  <a:pt x="6543" y="1633"/>
                  <a:pt x="5093" y="0"/>
                  <a:pt x="3272" y="0"/>
                </a:cubicBezTo>
                <a:cubicBezTo>
                  <a:pt x="1450" y="0"/>
                  <a:pt x="0" y="1633"/>
                  <a:pt x="0" y="3684"/>
                </a:cubicBezTo>
                <a:cubicBezTo>
                  <a:pt x="0" y="5442"/>
                  <a:pt x="1078" y="6907"/>
                  <a:pt x="2565" y="7284"/>
                </a:cubicBezTo>
                <a:cubicBezTo>
                  <a:pt x="1004" y="8791"/>
                  <a:pt x="0" y="10967"/>
                  <a:pt x="0" y="13479"/>
                </a:cubicBezTo>
                <a:cubicBezTo>
                  <a:pt x="0" y="17958"/>
                  <a:pt x="3234" y="21600"/>
                  <a:pt x="7212" y="21600"/>
                </a:cubicBezTo>
                <a:lnTo>
                  <a:pt x="21600" y="21600"/>
                </a:lnTo>
                <a:cubicBezTo>
                  <a:pt x="17622" y="21600"/>
                  <a:pt x="14425" y="17958"/>
                  <a:pt x="14425" y="13479"/>
                </a:cubicBezTo>
                <a:close/>
                <a:moveTo>
                  <a:pt x="892" y="3726"/>
                </a:moveTo>
                <a:cubicBezTo>
                  <a:pt x="892" y="2219"/>
                  <a:pt x="1971" y="1005"/>
                  <a:pt x="3309" y="1005"/>
                </a:cubicBezTo>
                <a:cubicBezTo>
                  <a:pt x="4647" y="1005"/>
                  <a:pt x="5725" y="2219"/>
                  <a:pt x="5725" y="3726"/>
                </a:cubicBezTo>
                <a:cubicBezTo>
                  <a:pt x="5725" y="5233"/>
                  <a:pt x="4647" y="6447"/>
                  <a:pt x="3309" y="6447"/>
                </a:cubicBezTo>
                <a:cubicBezTo>
                  <a:pt x="1971" y="6447"/>
                  <a:pt x="892" y="5191"/>
                  <a:pt x="892" y="3726"/>
                </a:cubicBezTo>
                <a:close/>
                <a:moveTo>
                  <a:pt x="7212" y="20260"/>
                </a:moveTo>
                <a:cubicBezTo>
                  <a:pt x="3904" y="20260"/>
                  <a:pt x="1190" y="17205"/>
                  <a:pt x="1190" y="13479"/>
                </a:cubicBezTo>
                <a:cubicBezTo>
                  <a:pt x="1190" y="9753"/>
                  <a:pt x="3904" y="6698"/>
                  <a:pt x="7212" y="6698"/>
                </a:cubicBezTo>
                <a:cubicBezTo>
                  <a:pt x="10521" y="6698"/>
                  <a:pt x="13235" y="9753"/>
                  <a:pt x="13235" y="13479"/>
                </a:cubicBezTo>
                <a:cubicBezTo>
                  <a:pt x="13235" y="17247"/>
                  <a:pt x="10558" y="20260"/>
                  <a:pt x="7212" y="20260"/>
                </a:cubicBezTo>
                <a:close/>
              </a:path>
            </a:pathLst>
          </a:custGeom>
          <a:solidFill>
            <a:srgbClr val="FFCC4C"/>
          </a:solidFill>
          <a:ln>
            <a:noFill/>
          </a:ln>
        </p:spPr>
        <p:txBody>
          <a:bodyPr spcFirstLastPara="1" wrap="square" lIns="39050" tIns="39050" rIns="39050" bIns="39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13"/>
              <a:buFont typeface="Arial"/>
              <a:buNone/>
            </a:pPr>
            <a:endParaRPr sz="1913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88"/>
          <p:cNvSpPr txBox="1"/>
          <p:nvPr/>
        </p:nvSpPr>
        <p:spPr>
          <a:xfrm>
            <a:off x="1153104" y="4947212"/>
            <a:ext cx="2286300" cy="10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50" rIns="0" bIns="4685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7"/>
              <a:buFont typeface="Arial"/>
              <a:buNone/>
            </a:pPr>
            <a:r>
              <a:rPr lang="en-GB" sz="3007" b="1" i="0" u="none" strike="noStrike" cap="none">
                <a:solidFill>
                  <a:srgbClr val="13A1D8"/>
                </a:solidFill>
                <a:latin typeface="Calibri"/>
                <a:ea typeface="Calibri"/>
                <a:cs typeface="Calibri"/>
                <a:sym typeface="Calibri"/>
              </a:rPr>
              <a:t>Pre-market engagement</a:t>
            </a:r>
            <a:endParaRPr sz="300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88"/>
          <p:cNvGrpSpPr/>
          <p:nvPr/>
        </p:nvGrpSpPr>
        <p:grpSpPr>
          <a:xfrm>
            <a:off x="3811663" y="4947351"/>
            <a:ext cx="2286533" cy="1020385"/>
            <a:chOff x="332936" y="2627766"/>
            <a:chExt cx="2926200" cy="995400"/>
          </a:xfrm>
        </p:grpSpPr>
        <p:sp>
          <p:nvSpPr>
            <p:cNvPr id="493" name="Google Shape;493;p88"/>
            <p:cNvSpPr txBox="1"/>
            <p:nvPr/>
          </p:nvSpPr>
          <p:spPr>
            <a:xfrm>
              <a:off x="332936" y="2627766"/>
              <a:ext cx="2926200" cy="99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6850" rIns="0" bIns="46850" anchor="b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7"/>
                <a:buFont typeface="Arial"/>
                <a:buNone/>
              </a:pPr>
              <a:r>
                <a:rPr lang="en-GB" sz="3007" b="1" i="0" u="none" strike="noStrike" cap="none">
                  <a:solidFill>
                    <a:srgbClr val="902411"/>
                  </a:solidFill>
                  <a:latin typeface="Calibri"/>
                  <a:ea typeface="Calibri"/>
                  <a:cs typeface="Calibri"/>
                  <a:sym typeface="Calibri"/>
                </a:rPr>
                <a:t>ITT preparation</a:t>
              </a:r>
              <a:endParaRPr sz="300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88"/>
            <p:cNvSpPr txBox="1"/>
            <p:nvPr/>
          </p:nvSpPr>
          <p:spPr>
            <a:xfrm>
              <a:off x="558739" y="3292062"/>
              <a:ext cx="27003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6850" rIns="0" bIns="4685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3"/>
                <a:buFont typeface="Arial"/>
                <a:buNone/>
              </a:pPr>
              <a:endParaRPr sz="15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p88"/>
          <p:cNvSpPr txBox="1"/>
          <p:nvPr/>
        </p:nvSpPr>
        <p:spPr>
          <a:xfrm>
            <a:off x="6470209" y="4947233"/>
            <a:ext cx="22863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50" rIns="0" bIns="4685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7"/>
              <a:buFont typeface="Arial"/>
              <a:buNone/>
            </a:pPr>
            <a:r>
              <a:rPr lang="en-GB" sz="3007" b="1" i="0" u="none" strike="noStrike" cap="none">
                <a:solidFill>
                  <a:srgbClr val="7D9445"/>
                </a:solidFill>
                <a:latin typeface="Calibri"/>
                <a:ea typeface="Calibri"/>
                <a:cs typeface="Calibri"/>
                <a:sym typeface="Calibri"/>
              </a:rPr>
              <a:t>ITT launch</a:t>
            </a:r>
            <a:endParaRPr sz="300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88"/>
          <p:cNvSpPr txBox="1"/>
          <p:nvPr/>
        </p:nvSpPr>
        <p:spPr>
          <a:xfrm>
            <a:off x="9128769" y="4947233"/>
            <a:ext cx="22863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50" rIns="0" bIns="4685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7"/>
              <a:buFont typeface="Arial"/>
              <a:buNone/>
            </a:pPr>
            <a:r>
              <a:rPr lang="en-GB" sz="3007" b="1" i="0" u="none" strike="noStrike" cap="none">
                <a:solidFill>
                  <a:srgbClr val="A57600"/>
                </a:solidFill>
                <a:latin typeface="Calibri"/>
                <a:ea typeface="Calibri"/>
                <a:cs typeface="Calibri"/>
                <a:sym typeface="Calibri"/>
              </a:rPr>
              <a:t>Go live</a:t>
            </a:r>
            <a:endParaRPr sz="300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88"/>
          <p:cNvSpPr txBox="1"/>
          <p:nvPr/>
        </p:nvSpPr>
        <p:spPr>
          <a:xfrm>
            <a:off x="2027541" y="4356413"/>
            <a:ext cx="15597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93725" rIns="93725" bIns="937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3"/>
              <a:buFont typeface="Arial"/>
              <a:buNone/>
            </a:pPr>
            <a:r>
              <a:rPr lang="en-GB" sz="1503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Feb 26 - Dec 26</a:t>
            </a:r>
            <a:endParaRPr sz="1503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88"/>
          <p:cNvSpPr txBox="1"/>
          <p:nvPr/>
        </p:nvSpPr>
        <p:spPr>
          <a:xfrm>
            <a:off x="4744095" y="4356413"/>
            <a:ext cx="15597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93725" rIns="93725" bIns="937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3"/>
              <a:buFont typeface="Arial"/>
              <a:buNone/>
            </a:pPr>
            <a:r>
              <a:rPr lang="en-GB" sz="1503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 26 - Mar 27 </a:t>
            </a:r>
            <a:endParaRPr sz="1503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88"/>
          <p:cNvSpPr txBox="1"/>
          <p:nvPr/>
        </p:nvSpPr>
        <p:spPr>
          <a:xfrm>
            <a:off x="7373639" y="4356413"/>
            <a:ext cx="14121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93725" rIns="93725" bIns="937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3"/>
              <a:buFont typeface="Arial"/>
              <a:buNone/>
            </a:pPr>
            <a:r>
              <a:rPr lang="en-GB" sz="1503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March 2027 </a:t>
            </a:r>
            <a:endParaRPr sz="1503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88"/>
          <p:cNvSpPr txBox="1"/>
          <p:nvPr/>
        </p:nvSpPr>
        <p:spPr>
          <a:xfrm>
            <a:off x="10003221" y="4356413"/>
            <a:ext cx="1624800" cy="2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725" tIns="93725" rIns="93725" bIns="937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3"/>
              <a:buFont typeface="Arial"/>
              <a:buNone/>
            </a:pPr>
            <a:r>
              <a:rPr lang="en-GB" sz="1503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September 2027</a:t>
            </a:r>
            <a:endParaRPr sz="1503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88"/>
          <p:cNvSpPr/>
          <p:nvPr/>
        </p:nvSpPr>
        <p:spPr>
          <a:xfrm>
            <a:off x="1585618" y="1737398"/>
            <a:ext cx="925500" cy="10332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535353"/>
          </a:solidFill>
          <a:ln w="13025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0275" tIns="70275" rIns="70275" bIns="70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3"/>
              <a:buFont typeface="Arial"/>
              <a:buNone/>
            </a:pPr>
            <a:r>
              <a:rPr lang="en-GB" sz="1093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 are here</a:t>
            </a:r>
            <a:endParaRPr sz="1093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33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6: </a:t>
            </a:r>
            <a:r>
              <a:rPr lang="en-GB">
                <a:solidFill>
                  <a:schemeClr val="dk1"/>
                </a:solidFill>
              </a:rPr>
              <a:t>Technical Assurance &amp; Architecture Services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111" name="Google Shape;1111;p133"/>
          <p:cNvSpPr txBox="1"/>
          <p:nvPr/>
        </p:nvSpPr>
        <p:spPr>
          <a:xfrm>
            <a:off x="3808750" y="576075"/>
            <a:ext cx="4787100" cy="6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Enterprise and solution architecture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options analysis and feasibility studies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assurance for programmes and projects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 assessments against Government Digital Service (GDS), NCSC and IT standards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roadmaps and standards development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34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7: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Project, Programme and Portfolio Management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117" name="Google Shape;1117;p134"/>
          <p:cNvSpPr txBox="1"/>
          <p:nvPr/>
        </p:nvSpPr>
        <p:spPr>
          <a:xfrm>
            <a:off x="3820375" y="576075"/>
            <a:ext cx="4284900" cy="53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Compliance assessments against Project Delivery Standards Gov 002 standards/APMQ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Project, Programme and Portfolio (P3M) governance and reporting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case development (Five‑Case Model)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planning and prioritisation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Risk and issue management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 management and realisation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transformation programme oversight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 management 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134"/>
          <p:cNvSpPr txBox="1"/>
          <p:nvPr/>
        </p:nvSpPr>
        <p:spPr>
          <a:xfrm>
            <a:off x="8105275" y="576075"/>
            <a:ext cx="40866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Programme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 Management Office (PMO) Analyst / PMO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Risk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 Manager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135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8: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IT Service Management &amp; Operational Support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124" name="Google Shape;1124;p135"/>
          <p:cNvSpPr txBox="1"/>
          <p:nvPr/>
        </p:nvSpPr>
        <p:spPr>
          <a:xfrm>
            <a:off x="3748775" y="576075"/>
            <a:ext cx="4260600" cy="60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service operations (ITIL4‑aligned)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Major incident, change and problem management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transition, release and deployment management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reporting, dashboards and Key Performance Indicators (KPI)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Asset and configuration management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135"/>
          <p:cNvSpPr txBox="1"/>
          <p:nvPr/>
        </p:nvSpPr>
        <p:spPr>
          <a:xfrm>
            <a:off x="8009375" y="576075"/>
            <a:ext cx="4182600" cy="41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Indicative Roles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Technology Infrastructure Library (ITIL) Process Specialist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Operations Analyst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Major Incident Manager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Desk Analysts (1st/2nd/3rd Line) 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Release Manager / Change Manager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136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Requirement 9: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>
                <a:solidFill>
                  <a:schemeClr val="dk1"/>
                </a:solidFill>
              </a:rPr>
              <a:t>Specialist &amp; Emerging Technology Services</a:t>
            </a:r>
            <a:br>
              <a:rPr lang="en-GB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1131" name="Google Shape;1131;p136"/>
          <p:cNvSpPr txBox="1"/>
          <p:nvPr/>
        </p:nvSpPr>
        <p:spPr>
          <a:xfrm>
            <a:off x="3784825" y="576075"/>
            <a:ext cx="5821200" cy="51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-GB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Outputs (including, but not limited to)</a:t>
            </a: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Artificial Intelligence and responsible AI frameworks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Robotics Process Automation (RPA) implementation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twins and simulation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Internet of Things (IoT) solutions and sensor integrations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5G and advanced connectivity advisory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Blockchain / Distributed Ledger Technology (DLT) exploratory work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Quantum computing readiness assessments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</a:pPr>
            <a:r>
              <a:rPr lang="en-GB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Augmented Reality (AR)/Virtual Reality (VR) and immersive technology for training 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137"/>
          <p:cNvSpPr txBox="1">
            <a:spLocks noGrp="1"/>
          </p:cNvSpPr>
          <p:nvPr>
            <p:ph type="ctrTitle" idx="2"/>
          </p:nvPr>
        </p:nvSpPr>
        <p:spPr>
          <a:xfrm>
            <a:off x="457200" y="576076"/>
            <a:ext cx="3056400" cy="22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SME participation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Option 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br>
              <a:rPr lang="en-GB"/>
            </a:br>
            <a:endParaRPr/>
          </a:p>
        </p:txBody>
      </p:sp>
      <p:grpSp>
        <p:nvGrpSpPr>
          <p:cNvPr id="1137" name="Google Shape;1137;p137"/>
          <p:cNvGrpSpPr/>
          <p:nvPr/>
        </p:nvGrpSpPr>
        <p:grpSpPr>
          <a:xfrm>
            <a:off x="4315707" y="1048905"/>
            <a:ext cx="7272780" cy="5150583"/>
            <a:chOff x="815427" y="1320945"/>
            <a:chExt cx="7272780" cy="5150583"/>
          </a:xfrm>
        </p:grpSpPr>
        <p:sp>
          <p:nvSpPr>
            <p:cNvPr id="1138" name="Google Shape;1138;p137"/>
            <p:cNvSpPr/>
            <p:nvPr/>
          </p:nvSpPr>
          <p:spPr>
            <a:xfrm>
              <a:off x="4740199" y="5090928"/>
              <a:ext cx="1351500" cy="1380600"/>
            </a:xfrm>
            <a:prstGeom prst="ellipse">
              <a:avLst/>
            </a:prstGeom>
            <a:solidFill>
              <a:srgbClr val="699AF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Lot 2: Core service delivery (&lt;£5M)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9" name="Google Shape;1139;p137"/>
            <p:cNvGrpSpPr/>
            <p:nvPr/>
          </p:nvGrpSpPr>
          <p:grpSpPr>
            <a:xfrm>
              <a:off x="815427" y="1320945"/>
              <a:ext cx="7272780" cy="4216124"/>
              <a:chOff x="403" y="279085"/>
              <a:chExt cx="7272780" cy="4216124"/>
            </a:xfrm>
          </p:grpSpPr>
          <p:sp>
            <p:nvSpPr>
              <p:cNvPr id="1140" name="Google Shape;1140;p137"/>
              <p:cNvSpPr/>
              <p:nvPr/>
            </p:nvSpPr>
            <p:spPr>
              <a:xfrm>
                <a:off x="2948854" y="3144609"/>
                <a:ext cx="1350600" cy="1350600"/>
              </a:xfrm>
              <a:prstGeom prst="ellipse">
                <a:avLst/>
              </a:prstGeom>
              <a:solidFill>
                <a:srgbClr val="699AFF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137"/>
              <p:cNvSpPr txBox="1"/>
              <p:nvPr/>
            </p:nvSpPr>
            <p:spPr>
              <a:xfrm>
                <a:off x="3146642" y="3342397"/>
                <a:ext cx="954900" cy="95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875" tIns="8875" rIns="8875" bIns="88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Lot 1: Core service delivery (&gt;£5M)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137"/>
              <p:cNvSpPr/>
              <p:nvPr/>
            </p:nvSpPr>
            <p:spPr>
              <a:xfrm rot="10730814">
                <a:off x="472744" y="3577760"/>
                <a:ext cx="2340474" cy="384979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137"/>
              <p:cNvSpPr/>
              <p:nvPr/>
            </p:nvSpPr>
            <p:spPr>
              <a:xfrm>
                <a:off x="403" y="3362699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137"/>
              <p:cNvSpPr txBox="1"/>
              <p:nvPr/>
            </p:nvSpPr>
            <p:spPr>
              <a:xfrm>
                <a:off x="22555" y="3384851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1. Digital Delivery &amp; Product Development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137"/>
              <p:cNvSpPr/>
              <p:nvPr/>
            </p:nvSpPr>
            <p:spPr>
              <a:xfrm rot="-9444335">
                <a:off x="626190" y="2866303"/>
                <a:ext cx="2338593" cy="385039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137"/>
              <p:cNvSpPr/>
              <p:nvPr/>
            </p:nvSpPr>
            <p:spPr>
              <a:xfrm>
                <a:off x="243321" y="2231443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137"/>
              <p:cNvSpPr txBox="1"/>
              <p:nvPr/>
            </p:nvSpPr>
            <p:spPr>
              <a:xfrm>
                <a:off x="265473" y="2253595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2. Software Engineering &amp; Application Development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137"/>
              <p:cNvSpPr/>
              <p:nvPr/>
            </p:nvSpPr>
            <p:spPr>
              <a:xfrm rot="-8089411">
                <a:off x="1055992" y="2221530"/>
                <a:ext cx="2341525" cy="384810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137"/>
              <p:cNvSpPr/>
              <p:nvPr/>
            </p:nvSpPr>
            <p:spPr>
              <a:xfrm>
                <a:off x="928898" y="1205405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137"/>
              <p:cNvSpPr txBox="1"/>
              <p:nvPr/>
            </p:nvSpPr>
            <p:spPr>
              <a:xfrm>
                <a:off x="951050" y="1227557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3. Data, AI, &amp; Analytics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137"/>
              <p:cNvSpPr/>
              <p:nvPr/>
            </p:nvSpPr>
            <p:spPr>
              <a:xfrm rot="-6736255">
                <a:off x="1699271" y="1791027"/>
                <a:ext cx="2345467" cy="384792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137"/>
              <p:cNvSpPr/>
              <p:nvPr/>
            </p:nvSpPr>
            <p:spPr>
              <a:xfrm>
                <a:off x="1954936" y="519828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137"/>
              <p:cNvSpPr txBox="1"/>
              <p:nvPr/>
            </p:nvSpPr>
            <p:spPr>
              <a:xfrm>
                <a:off x="1977088" y="541980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4. Cyber Security &amp; Information Assurance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137"/>
              <p:cNvSpPr/>
              <p:nvPr/>
            </p:nvSpPr>
            <p:spPr>
              <a:xfrm rot="-5385082">
                <a:off x="2457519" y="1640168"/>
                <a:ext cx="2350522" cy="384904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137"/>
              <p:cNvSpPr/>
              <p:nvPr/>
            </p:nvSpPr>
            <p:spPr>
              <a:xfrm>
                <a:off x="3165231" y="279085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137"/>
              <p:cNvSpPr txBox="1"/>
              <p:nvPr/>
            </p:nvSpPr>
            <p:spPr>
              <a:xfrm>
                <a:off x="3187383" y="301237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5. Cloud, Infrastructure &amp; Network Services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137"/>
              <p:cNvSpPr/>
              <p:nvPr/>
            </p:nvSpPr>
            <p:spPr>
              <a:xfrm rot="-3968290">
                <a:off x="3168424" y="1771837"/>
                <a:ext cx="2358277" cy="384807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137"/>
              <p:cNvSpPr/>
              <p:nvPr/>
            </p:nvSpPr>
            <p:spPr>
              <a:xfrm>
                <a:off x="4303336" y="487571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137"/>
              <p:cNvSpPr txBox="1"/>
              <p:nvPr/>
            </p:nvSpPr>
            <p:spPr>
              <a:xfrm>
                <a:off x="4325488" y="509723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6. Technical Assurance &amp; Architecture Services</a:t>
                </a:r>
                <a:endParaRPr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137"/>
              <p:cNvSpPr/>
              <p:nvPr/>
            </p:nvSpPr>
            <p:spPr>
              <a:xfrm rot="-2689493">
                <a:off x="3857425" y="2222889"/>
                <a:ext cx="2359768" cy="384810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137"/>
              <p:cNvSpPr/>
              <p:nvPr/>
            </p:nvSpPr>
            <p:spPr>
              <a:xfrm>
                <a:off x="5401563" y="1205405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137"/>
              <p:cNvSpPr txBox="1"/>
              <p:nvPr/>
            </p:nvSpPr>
            <p:spPr>
              <a:xfrm>
                <a:off x="5423715" y="1227557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7. Project, Programme and Portfolio Management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137"/>
              <p:cNvSpPr/>
              <p:nvPr/>
            </p:nvSpPr>
            <p:spPr>
              <a:xfrm rot="-1344399">
                <a:off x="4286394" y="2867346"/>
                <a:ext cx="2362678" cy="384857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137"/>
              <p:cNvSpPr/>
              <p:nvPr/>
            </p:nvSpPr>
            <p:spPr>
              <a:xfrm>
                <a:off x="6087140" y="2231443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137"/>
              <p:cNvSpPr txBox="1"/>
              <p:nvPr/>
            </p:nvSpPr>
            <p:spPr>
              <a:xfrm>
                <a:off x="6109292" y="2253595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8. IT Service Management &amp; Operational Support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137"/>
              <p:cNvSpPr/>
              <p:nvPr/>
            </p:nvSpPr>
            <p:spPr>
              <a:xfrm>
                <a:off x="4437001" y="3627443"/>
                <a:ext cx="2363700" cy="384900"/>
              </a:xfrm>
              <a:prstGeom prst="leftArrow">
                <a:avLst>
                  <a:gd name="adj1" fmla="val 60000"/>
                  <a:gd name="adj2" fmla="val 50000"/>
                </a:avLst>
              </a:prstGeom>
              <a:solidFill>
                <a:srgbClr val="CFD7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137"/>
              <p:cNvSpPr/>
              <p:nvPr/>
            </p:nvSpPr>
            <p:spPr>
              <a:xfrm>
                <a:off x="6327883" y="3441737"/>
                <a:ext cx="945300" cy="756300"/>
              </a:xfrm>
              <a:prstGeom prst="roundRect">
                <a:avLst>
                  <a:gd name="adj" fmla="val 10000"/>
                </a:avLst>
              </a:prstGeom>
              <a:solidFill>
                <a:srgbClr val="699AFF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137"/>
              <p:cNvSpPr txBox="1"/>
              <p:nvPr/>
            </p:nvSpPr>
            <p:spPr>
              <a:xfrm>
                <a:off x="6350035" y="3463889"/>
                <a:ext cx="901200" cy="71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0950" tIns="20950" rIns="20950" bIns="20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GB" sz="11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9. Specialist &amp; Emerging Technology Services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3" name="Google Shape;1173;p138"/>
          <p:cNvGrpSpPr/>
          <p:nvPr/>
        </p:nvGrpSpPr>
        <p:grpSpPr>
          <a:xfrm>
            <a:off x="4306563" y="79641"/>
            <a:ext cx="7272780" cy="4216124"/>
            <a:chOff x="403" y="279085"/>
            <a:chExt cx="7272780" cy="4216124"/>
          </a:xfrm>
        </p:grpSpPr>
        <p:sp>
          <p:nvSpPr>
            <p:cNvPr id="1174" name="Google Shape;1174;p138"/>
            <p:cNvSpPr/>
            <p:nvPr/>
          </p:nvSpPr>
          <p:spPr>
            <a:xfrm>
              <a:off x="2948854" y="3144609"/>
              <a:ext cx="1350600" cy="1350600"/>
            </a:xfrm>
            <a:prstGeom prst="ellipse">
              <a:avLst/>
            </a:prstGeom>
            <a:solidFill>
              <a:srgbClr val="699AF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38"/>
            <p:cNvSpPr txBox="1"/>
            <p:nvPr/>
          </p:nvSpPr>
          <p:spPr>
            <a:xfrm>
              <a:off x="3146642" y="3342397"/>
              <a:ext cx="954900" cy="95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Lot 1: Core service delivery (&gt;£5M)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38"/>
            <p:cNvSpPr/>
            <p:nvPr/>
          </p:nvSpPr>
          <p:spPr>
            <a:xfrm rot="10730814">
              <a:off x="472744" y="3577760"/>
              <a:ext cx="2340474" cy="38497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38"/>
            <p:cNvSpPr/>
            <p:nvPr/>
          </p:nvSpPr>
          <p:spPr>
            <a:xfrm>
              <a:off x="403" y="3362699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38"/>
            <p:cNvSpPr txBox="1"/>
            <p:nvPr/>
          </p:nvSpPr>
          <p:spPr>
            <a:xfrm>
              <a:off x="22555" y="3384851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Digital Delivery &amp; Product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38"/>
            <p:cNvSpPr/>
            <p:nvPr/>
          </p:nvSpPr>
          <p:spPr>
            <a:xfrm rot="-9444335">
              <a:off x="626190" y="2866303"/>
              <a:ext cx="2338593" cy="38503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38"/>
            <p:cNvSpPr/>
            <p:nvPr/>
          </p:nvSpPr>
          <p:spPr>
            <a:xfrm>
              <a:off x="243321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38"/>
            <p:cNvSpPr txBox="1"/>
            <p:nvPr/>
          </p:nvSpPr>
          <p:spPr>
            <a:xfrm>
              <a:off x="265473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 Software Engineering &amp; Application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38"/>
            <p:cNvSpPr/>
            <p:nvPr/>
          </p:nvSpPr>
          <p:spPr>
            <a:xfrm rot="-8089411">
              <a:off x="1055992" y="2221530"/>
              <a:ext cx="2341525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38"/>
            <p:cNvSpPr/>
            <p:nvPr/>
          </p:nvSpPr>
          <p:spPr>
            <a:xfrm>
              <a:off x="928898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38"/>
            <p:cNvSpPr txBox="1"/>
            <p:nvPr/>
          </p:nvSpPr>
          <p:spPr>
            <a:xfrm>
              <a:off x="951050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Data, AI, &amp; Analytics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38"/>
            <p:cNvSpPr/>
            <p:nvPr/>
          </p:nvSpPr>
          <p:spPr>
            <a:xfrm rot="-6736255">
              <a:off x="1699271" y="1791027"/>
              <a:ext cx="2345467" cy="38479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38"/>
            <p:cNvSpPr/>
            <p:nvPr/>
          </p:nvSpPr>
          <p:spPr>
            <a:xfrm>
              <a:off x="1954936" y="519828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38"/>
            <p:cNvSpPr txBox="1"/>
            <p:nvPr/>
          </p:nvSpPr>
          <p:spPr>
            <a:xfrm>
              <a:off x="1977088" y="541980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 Cyber Security &amp; Information Assurance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38"/>
            <p:cNvSpPr/>
            <p:nvPr/>
          </p:nvSpPr>
          <p:spPr>
            <a:xfrm rot="-5385082">
              <a:off x="2457519" y="1640168"/>
              <a:ext cx="2350522" cy="384904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38"/>
            <p:cNvSpPr/>
            <p:nvPr/>
          </p:nvSpPr>
          <p:spPr>
            <a:xfrm>
              <a:off x="3165231" y="27908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38"/>
            <p:cNvSpPr txBox="1"/>
            <p:nvPr/>
          </p:nvSpPr>
          <p:spPr>
            <a:xfrm>
              <a:off x="3187383" y="30123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 Cloud, Infrastructure &amp; Network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38"/>
            <p:cNvSpPr/>
            <p:nvPr/>
          </p:nvSpPr>
          <p:spPr>
            <a:xfrm rot="-3968290">
              <a:off x="3168424" y="1771837"/>
              <a:ext cx="2358277" cy="38480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38"/>
            <p:cNvSpPr/>
            <p:nvPr/>
          </p:nvSpPr>
          <p:spPr>
            <a:xfrm>
              <a:off x="4303336" y="487571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38"/>
            <p:cNvSpPr txBox="1"/>
            <p:nvPr/>
          </p:nvSpPr>
          <p:spPr>
            <a:xfrm>
              <a:off x="4325488" y="509723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6. Technical Assurance &amp; Architecture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38"/>
            <p:cNvSpPr/>
            <p:nvPr/>
          </p:nvSpPr>
          <p:spPr>
            <a:xfrm rot="-2689493">
              <a:off x="3857425" y="2222889"/>
              <a:ext cx="2359768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38"/>
            <p:cNvSpPr/>
            <p:nvPr/>
          </p:nvSpPr>
          <p:spPr>
            <a:xfrm>
              <a:off x="5401563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38"/>
            <p:cNvSpPr txBox="1"/>
            <p:nvPr/>
          </p:nvSpPr>
          <p:spPr>
            <a:xfrm>
              <a:off x="5423715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7. Project, Programme and Portfolio Management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38"/>
            <p:cNvSpPr/>
            <p:nvPr/>
          </p:nvSpPr>
          <p:spPr>
            <a:xfrm rot="-1344399">
              <a:off x="4286394" y="2867346"/>
              <a:ext cx="2362678" cy="38485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38"/>
            <p:cNvSpPr/>
            <p:nvPr/>
          </p:nvSpPr>
          <p:spPr>
            <a:xfrm>
              <a:off x="6087140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38"/>
            <p:cNvSpPr txBox="1"/>
            <p:nvPr/>
          </p:nvSpPr>
          <p:spPr>
            <a:xfrm>
              <a:off x="6109292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8. IT Service Management &amp; Operational Support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38"/>
            <p:cNvSpPr/>
            <p:nvPr/>
          </p:nvSpPr>
          <p:spPr>
            <a:xfrm>
              <a:off x="4437001" y="3627443"/>
              <a:ext cx="2363700" cy="3849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38"/>
            <p:cNvSpPr/>
            <p:nvPr/>
          </p:nvSpPr>
          <p:spPr>
            <a:xfrm>
              <a:off x="6327883" y="3441737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38"/>
            <p:cNvSpPr txBox="1"/>
            <p:nvPr/>
          </p:nvSpPr>
          <p:spPr>
            <a:xfrm>
              <a:off x="6350035" y="3463889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9. Specialist &amp; Emerging Technology Services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3" name="Google Shape;1203;p138"/>
          <p:cNvSpPr txBox="1"/>
          <p:nvPr/>
        </p:nvSpPr>
        <p:spPr>
          <a:xfrm>
            <a:off x="4306160" y="4574835"/>
            <a:ext cx="72759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Lot 1: Core service delivery (&gt;£5M) (Open or Closed Framework)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Likely to be a high bar to entry, evidencing experience and capacity/capability to deliver against all 9 areas of the framework scope.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Lends itself to partnerships, consortia, rather than individual companies.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build closer, more strategic, relationships with a number of suppliers allowing for co-creation and investment into the MOD.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Potential supplier number caps (depending on whether an Open, or Closed framework is chosen)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38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SME participation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Option 1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9" name="Google Shape;1209;p139"/>
          <p:cNvGrpSpPr/>
          <p:nvPr/>
        </p:nvGrpSpPr>
        <p:grpSpPr>
          <a:xfrm>
            <a:off x="4306563" y="79641"/>
            <a:ext cx="7272780" cy="4216124"/>
            <a:chOff x="403" y="279085"/>
            <a:chExt cx="7272780" cy="4216124"/>
          </a:xfrm>
        </p:grpSpPr>
        <p:sp>
          <p:nvSpPr>
            <p:cNvPr id="1210" name="Google Shape;1210;p139"/>
            <p:cNvSpPr/>
            <p:nvPr/>
          </p:nvSpPr>
          <p:spPr>
            <a:xfrm>
              <a:off x="2948854" y="3144609"/>
              <a:ext cx="1350600" cy="1350600"/>
            </a:xfrm>
            <a:prstGeom prst="ellipse">
              <a:avLst/>
            </a:prstGeom>
            <a:solidFill>
              <a:srgbClr val="699AF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39"/>
            <p:cNvSpPr txBox="1"/>
            <p:nvPr/>
          </p:nvSpPr>
          <p:spPr>
            <a:xfrm>
              <a:off x="3146642" y="3342397"/>
              <a:ext cx="954900" cy="95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Lot 2: Core service delivery (&lt;£5M)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39"/>
            <p:cNvSpPr/>
            <p:nvPr/>
          </p:nvSpPr>
          <p:spPr>
            <a:xfrm rot="10730814">
              <a:off x="472744" y="3577760"/>
              <a:ext cx="2340474" cy="38497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39"/>
            <p:cNvSpPr/>
            <p:nvPr/>
          </p:nvSpPr>
          <p:spPr>
            <a:xfrm>
              <a:off x="403" y="3362699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39"/>
            <p:cNvSpPr txBox="1"/>
            <p:nvPr/>
          </p:nvSpPr>
          <p:spPr>
            <a:xfrm>
              <a:off x="22555" y="3384851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Digital Delivery &amp; Product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39"/>
            <p:cNvSpPr/>
            <p:nvPr/>
          </p:nvSpPr>
          <p:spPr>
            <a:xfrm rot="-9444335">
              <a:off x="626190" y="2866303"/>
              <a:ext cx="2338593" cy="38503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39"/>
            <p:cNvSpPr/>
            <p:nvPr/>
          </p:nvSpPr>
          <p:spPr>
            <a:xfrm>
              <a:off x="243321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39"/>
            <p:cNvSpPr txBox="1"/>
            <p:nvPr/>
          </p:nvSpPr>
          <p:spPr>
            <a:xfrm>
              <a:off x="265473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 Software Engineering &amp; Application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39"/>
            <p:cNvSpPr/>
            <p:nvPr/>
          </p:nvSpPr>
          <p:spPr>
            <a:xfrm rot="-8089411">
              <a:off x="1055992" y="2221530"/>
              <a:ext cx="2341525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39"/>
            <p:cNvSpPr/>
            <p:nvPr/>
          </p:nvSpPr>
          <p:spPr>
            <a:xfrm>
              <a:off x="928898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39"/>
            <p:cNvSpPr txBox="1"/>
            <p:nvPr/>
          </p:nvSpPr>
          <p:spPr>
            <a:xfrm>
              <a:off x="951050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Data, AI, &amp; Analytics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39"/>
            <p:cNvSpPr/>
            <p:nvPr/>
          </p:nvSpPr>
          <p:spPr>
            <a:xfrm rot="-6736255">
              <a:off x="1699271" y="1791027"/>
              <a:ext cx="2345467" cy="38479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39"/>
            <p:cNvSpPr/>
            <p:nvPr/>
          </p:nvSpPr>
          <p:spPr>
            <a:xfrm>
              <a:off x="1954936" y="519828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39"/>
            <p:cNvSpPr txBox="1"/>
            <p:nvPr/>
          </p:nvSpPr>
          <p:spPr>
            <a:xfrm>
              <a:off x="1977088" y="541980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 Cyber Security &amp; Information Assurance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39"/>
            <p:cNvSpPr/>
            <p:nvPr/>
          </p:nvSpPr>
          <p:spPr>
            <a:xfrm rot="-5385082">
              <a:off x="2457519" y="1640168"/>
              <a:ext cx="2350522" cy="384904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39"/>
            <p:cNvSpPr/>
            <p:nvPr/>
          </p:nvSpPr>
          <p:spPr>
            <a:xfrm>
              <a:off x="3165231" y="27908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39"/>
            <p:cNvSpPr txBox="1"/>
            <p:nvPr/>
          </p:nvSpPr>
          <p:spPr>
            <a:xfrm>
              <a:off x="3187383" y="30123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 Cloud, Infrastructure &amp; Network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39"/>
            <p:cNvSpPr/>
            <p:nvPr/>
          </p:nvSpPr>
          <p:spPr>
            <a:xfrm rot="-3968290">
              <a:off x="3168424" y="1771837"/>
              <a:ext cx="2358277" cy="38480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39"/>
            <p:cNvSpPr/>
            <p:nvPr/>
          </p:nvSpPr>
          <p:spPr>
            <a:xfrm>
              <a:off x="4303336" y="487571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39"/>
            <p:cNvSpPr txBox="1"/>
            <p:nvPr/>
          </p:nvSpPr>
          <p:spPr>
            <a:xfrm>
              <a:off x="4325488" y="509723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6. Technical Assurance &amp; Architecture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39"/>
            <p:cNvSpPr/>
            <p:nvPr/>
          </p:nvSpPr>
          <p:spPr>
            <a:xfrm rot="-2689493">
              <a:off x="3857425" y="2222889"/>
              <a:ext cx="2359768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39"/>
            <p:cNvSpPr/>
            <p:nvPr/>
          </p:nvSpPr>
          <p:spPr>
            <a:xfrm>
              <a:off x="5401563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39"/>
            <p:cNvSpPr txBox="1"/>
            <p:nvPr/>
          </p:nvSpPr>
          <p:spPr>
            <a:xfrm>
              <a:off x="5423715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7. Project, Programme and Portfolio Management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39"/>
            <p:cNvSpPr/>
            <p:nvPr/>
          </p:nvSpPr>
          <p:spPr>
            <a:xfrm rot="-1344399">
              <a:off x="4286394" y="2867346"/>
              <a:ext cx="2362678" cy="38485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39"/>
            <p:cNvSpPr/>
            <p:nvPr/>
          </p:nvSpPr>
          <p:spPr>
            <a:xfrm>
              <a:off x="6087140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39"/>
            <p:cNvSpPr txBox="1"/>
            <p:nvPr/>
          </p:nvSpPr>
          <p:spPr>
            <a:xfrm>
              <a:off x="6109292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8. IT Service Management &amp; Operational Support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39"/>
            <p:cNvSpPr/>
            <p:nvPr/>
          </p:nvSpPr>
          <p:spPr>
            <a:xfrm>
              <a:off x="4437001" y="3627443"/>
              <a:ext cx="2363700" cy="3849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39"/>
            <p:cNvSpPr/>
            <p:nvPr/>
          </p:nvSpPr>
          <p:spPr>
            <a:xfrm>
              <a:off x="6327883" y="3441737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39"/>
            <p:cNvSpPr txBox="1"/>
            <p:nvPr/>
          </p:nvSpPr>
          <p:spPr>
            <a:xfrm>
              <a:off x="6350035" y="3463889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9. Specialist &amp; Emerging Technology Services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9" name="Google Shape;1239;p139"/>
          <p:cNvSpPr txBox="1"/>
          <p:nvPr/>
        </p:nvSpPr>
        <p:spPr>
          <a:xfrm>
            <a:off x="4306160" y="4574835"/>
            <a:ext cx="72759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Lot 2: Core service delivery (&lt;£5M) (Open or Closed Framework)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Likely to be a lower bar to entry, evidencing experience and capacity/capability to deliver against at least 1 area of the framework’s scope.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Lends itself to individual companies, particularly SMEs.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procure services from SMEs, and niche service providers.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Potential to be an uncapped lot (depending on whether an Open, or Closed framework is chosen)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39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SME participation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Option 1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140"/>
          <p:cNvSpPr txBox="1">
            <a:spLocks noGrp="1"/>
          </p:cNvSpPr>
          <p:nvPr>
            <p:ph type="ctrTitle" idx="2"/>
          </p:nvPr>
        </p:nvSpPr>
        <p:spPr>
          <a:xfrm>
            <a:off x="457200" y="576076"/>
            <a:ext cx="3056400" cy="18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SME participation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Option 2 Neutral Vendor</a:t>
            </a:r>
            <a:br>
              <a:rPr lang="en-GB"/>
            </a:br>
            <a:endParaRPr/>
          </a:p>
        </p:txBody>
      </p:sp>
      <p:grpSp>
        <p:nvGrpSpPr>
          <p:cNvPr id="1246" name="Google Shape;1246;p140"/>
          <p:cNvGrpSpPr/>
          <p:nvPr/>
        </p:nvGrpSpPr>
        <p:grpSpPr>
          <a:xfrm>
            <a:off x="4306563" y="79641"/>
            <a:ext cx="7272780" cy="4216124"/>
            <a:chOff x="403" y="279085"/>
            <a:chExt cx="7272780" cy="4216124"/>
          </a:xfrm>
        </p:grpSpPr>
        <p:sp>
          <p:nvSpPr>
            <p:cNvPr id="1247" name="Google Shape;1247;p140"/>
            <p:cNvSpPr/>
            <p:nvPr/>
          </p:nvSpPr>
          <p:spPr>
            <a:xfrm>
              <a:off x="2948854" y="3144609"/>
              <a:ext cx="1350600" cy="1350600"/>
            </a:xfrm>
            <a:prstGeom prst="ellipse">
              <a:avLst/>
            </a:prstGeom>
            <a:solidFill>
              <a:srgbClr val="699AF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40"/>
            <p:cNvSpPr txBox="1"/>
            <p:nvPr/>
          </p:nvSpPr>
          <p:spPr>
            <a:xfrm>
              <a:off x="3146642" y="3342397"/>
              <a:ext cx="954900" cy="95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Lot 2: Core service delivery (&lt;£5M)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40"/>
            <p:cNvSpPr/>
            <p:nvPr/>
          </p:nvSpPr>
          <p:spPr>
            <a:xfrm rot="10730814">
              <a:off x="472744" y="3577760"/>
              <a:ext cx="2340474" cy="38497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40"/>
            <p:cNvSpPr/>
            <p:nvPr/>
          </p:nvSpPr>
          <p:spPr>
            <a:xfrm>
              <a:off x="403" y="3362699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40"/>
            <p:cNvSpPr txBox="1"/>
            <p:nvPr/>
          </p:nvSpPr>
          <p:spPr>
            <a:xfrm>
              <a:off x="22555" y="3384851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Digital Delivery &amp; Product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40"/>
            <p:cNvSpPr/>
            <p:nvPr/>
          </p:nvSpPr>
          <p:spPr>
            <a:xfrm rot="-9444335">
              <a:off x="626190" y="2866303"/>
              <a:ext cx="2338593" cy="385039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40"/>
            <p:cNvSpPr/>
            <p:nvPr/>
          </p:nvSpPr>
          <p:spPr>
            <a:xfrm>
              <a:off x="243321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40"/>
            <p:cNvSpPr txBox="1"/>
            <p:nvPr/>
          </p:nvSpPr>
          <p:spPr>
            <a:xfrm>
              <a:off x="265473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 Software Engineering &amp; Application Development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40"/>
            <p:cNvSpPr/>
            <p:nvPr/>
          </p:nvSpPr>
          <p:spPr>
            <a:xfrm rot="-8089411">
              <a:off x="1055992" y="2221530"/>
              <a:ext cx="2341525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40"/>
            <p:cNvSpPr/>
            <p:nvPr/>
          </p:nvSpPr>
          <p:spPr>
            <a:xfrm>
              <a:off x="928898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40"/>
            <p:cNvSpPr txBox="1"/>
            <p:nvPr/>
          </p:nvSpPr>
          <p:spPr>
            <a:xfrm>
              <a:off x="951050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Data, AI, &amp; Analytics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40"/>
            <p:cNvSpPr/>
            <p:nvPr/>
          </p:nvSpPr>
          <p:spPr>
            <a:xfrm rot="-6736255">
              <a:off x="1699271" y="1791027"/>
              <a:ext cx="2345467" cy="384792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40"/>
            <p:cNvSpPr/>
            <p:nvPr/>
          </p:nvSpPr>
          <p:spPr>
            <a:xfrm>
              <a:off x="1954936" y="519828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40"/>
            <p:cNvSpPr txBox="1"/>
            <p:nvPr/>
          </p:nvSpPr>
          <p:spPr>
            <a:xfrm>
              <a:off x="1977088" y="541980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 Cyber Security &amp; Information Assurance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40"/>
            <p:cNvSpPr/>
            <p:nvPr/>
          </p:nvSpPr>
          <p:spPr>
            <a:xfrm rot="-5385082">
              <a:off x="2457519" y="1640168"/>
              <a:ext cx="2350522" cy="384904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40"/>
            <p:cNvSpPr/>
            <p:nvPr/>
          </p:nvSpPr>
          <p:spPr>
            <a:xfrm>
              <a:off x="3165231" y="27908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40"/>
            <p:cNvSpPr txBox="1"/>
            <p:nvPr/>
          </p:nvSpPr>
          <p:spPr>
            <a:xfrm>
              <a:off x="3187383" y="30123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 Cloud, Infrastructure &amp; Network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40"/>
            <p:cNvSpPr/>
            <p:nvPr/>
          </p:nvSpPr>
          <p:spPr>
            <a:xfrm rot="-3968290">
              <a:off x="3168424" y="1771837"/>
              <a:ext cx="2358277" cy="38480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40"/>
            <p:cNvSpPr/>
            <p:nvPr/>
          </p:nvSpPr>
          <p:spPr>
            <a:xfrm>
              <a:off x="4303336" y="487571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40"/>
            <p:cNvSpPr txBox="1"/>
            <p:nvPr/>
          </p:nvSpPr>
          <p:spPr>
            <a:xfrm>
              <a:off x="4325488" y="509723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6. Technical Assurance &amp; Architecture Services</a:t>
              </a: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40"/>
            <p:cNvSpPr/>
            <p:nvPr/>
          </p:nvSpPr>
          <p:spPr>
            <a:xfrm rot="-2689493">
              <a:off x="3857425" y="2222889"/>
              <a:ext cx="2359768" cy="38481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40"/>
            <p:cNvSpPr/>
            <p:nvPr/>
          </p:nvSpPr>
          <p:spPr>
            <a:xfrm>
              <a:off x="5401563" y="1205405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40"/>
            <p:cNvSpPr txBox="1"/>
            <p:nvPr/>
          </p:nvSpPr>
          <p:spPr>
            <a:xfrm>
              <a:off x="5423715" y="1227557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7. Project, Programme and Portfolio Management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40"/>
            <p:cNvSpPr/>
            <p:nvPr/>
          </p:nvSpPr>
          <p:spPr>
            <a:xfrm rot="-1344399">
              <a:off x="4286394" y="2867346"/>
              <a:ext cx="2362678" cy="384857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40"/>
            <p:cNvSpPr/>
            <p:nvPr/>
          </p:nvSpPr>
          <p:spPr>
            <a:xfrm>
              <a:off x="6087140" y="2231443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40"/>
            <p:cNvSpPr txBox="1"/>
            <p:nvPr/>
          </p:nvSpPr>
          <p:spPr>
            <a:xfrm>
              <a:off x="6109292" y="2253595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8. IT Service Management &amp; Operational Support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40"/>
            <p:cNvSpPr/>
            <p:nvPr/>
          </p:nvSpPr>
          <p:spPr>
            <a:xfrm>
              <a:off x="4437001" y="3627443"/>
              <a:ext cx="2363700" cy="3849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rgbClr val="CFD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40"/>
            <p:cNvSpPr/>
            <p:nvPr/>
          </p:nvSpPr>
          <p:spPr>
            <a:xfrm>
              <a:off x="6327883" y="3441737"/>
              <a:ext cx="945300" cy="756300"/>
            </a:xfrm>
            <a:prstGeom prst="roundRect">
              <a:avLst>
                <a:gd name="adj" fmla="val 10000"/>
              </a:avLst>
            </a:prstGeom>
            <a:solidFill>
              <a:srgbClr val="699AF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40"/>
            <p:cNvSpPr txBox="1"/>
            <p:nvPr/>
          </p:nvSpPr>
          <p:spPr>
            <a:xfrm>
              <a:off x="6350035" y="3463889"/>
              <a:ext cx="901200" cy="7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950" tIns="20950" rIns="20950" bIns="2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1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9. Specialist &amp; Emerging Technology Services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6" name="Google Shape;1276;p140"/>
          <p:cNvSpPr txBox="1"/>
          <p:nvPr/>
        </p:nvSpPr>
        <p:spPr>
          <a:xfrm>
            <a:off x="3975975" y="4395300"/>
            <a:ext cx="80550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Lot 2: Core service delivery (&lt;£5M) – </a:t>
            </a:r>
            <a:r>
              <a:rPr lang="en-GB" sz="16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Neutral Vendor</a:t>
            </a:r>
            <a:r>
              <a:rPr lang="en-GB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(Closed Framework)</a:t>
            </a:r>
            <a:endParaRPr sz="1600" b="1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supplier Lot (the Neutral Vendor). Not a prime, the Neutral Vendor would not participate in delivery.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Easier way of SMEs doing business with the MoD.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Benefits suppliers through access to the MoD, requirements visibility, meet the buyer events, access to pipeline, and reduced administration.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Allows for increased MoD focus on pipelining.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high bar to entry, evidencing experience and capacity/capability to deliver volume of procurements for digital and IT professional services.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140"/>
          <p:cNvSpPr txBox="1"/>
          <p:nvPr/>
        </p:nvSpPr>
        <p:spPr>
          <a:xfrm>
            <a:off x="561699" y="6256200"/>
            <a:ext cx="25590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Neutral vendor approach is in a draft stage of review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141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Lotting structure options</a:t>
            </a:r>
            <a:endParaRPr/>
          </a:p>
        </p:txBody>
      </p:sp>
      <p:graphicFrame>
        <p:nvGraphicFramePr>
          <p:cNvPr id="1283" name="Google Shape;1283;p141"/>
          <p:cNvGraphicFramePr/>
          <p:nvPr/>
        </p:nvGraphicFramePr>
        <p:xfrm>
          <a:off x="4240875" y="1496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92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20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Core service delivery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(above £5m)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Lot 2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Core service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delivery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(below £5m)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84" name="Google Shape;1284;p141"/>
          <p:cNvSpPr/>
          <p:nvPr/>
        </p:nvSpPr>
        <p:spPr>
          <a:xfrm>
            <a:off x="4015000" y="1295263"/>
            <a:ext cx="739584" cy="4204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1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141"/>
          <p:cNvSpPr/>
          <p:nvPr/>
        </p:nvSpPr>
        <p:spPr>
          <a:xfrm>
            <a:off x="671700" y="1397000"/>
            <a:ext cx="3216456" cy="521677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724" y="0"/>
                </a:moveTo>
                <a:lnTo>
                  <a:pt x="2876" y="0"/>
                </a:lnTo>
                <a:cubicBezTo>
                  <a:pt x="1294" y="0"/>
                  <a:pt x="0" y="1119"/>
                  <a:pt x="0" y="2488"/>
                </a:cubicBezTo>
                <a:lnTo>
                  <a:pt x="0" y="19112"/>
                </a:lnTo>
                <a:cubicBezTo>
                  <a:pt x="0" y="20481"/>
                  <a:pt x="1294" y="21600"/>
                  <a:pt x="2876" y="21600"/>
                </a:cubicBezTo>
                <a:lnTo>
                  <a:pt x="18724" y="21600"/>
                </a:lnTo>
                <a:cubicBezTo>
                  <a:pt x="20306" y="21600"/>
                  <a:pt x="21600" y="20481"/>
                  <a:pt x="21600" y="19112"/>
                </a:cubicBezTo>
                <a:lnTo>
                  <a:pt x="21600" y="2488"/>
                </a:lnTo>
                <a:cubicBezTo>
                  <a:pt x="21600" y="1119"/>
                  <a:pt x="20306" y="0"/>
                  <a:pt x="18724" y="0"/>
                </a:cubicBezTo>
                <a:close/>
              </a:path>
            </a:pathLst>
          </a:custGeom>
          <a:solidFill>
            <a:srgbClr val="FFF2CC"/>
          </a:solidFill>
          <a:ln w="12700" cap="flat" cmpd="sng">
            <a:solidFill>
              <a:srgbClr val="000000">
                <a:alpha val="40000"/>
              </a:srgbClr>
            </a:solidFill>
            <a:prstDash val="solid"/>
            <a:miter lim="4000"/>
            <a:headEnd type="none" w="sm" len="sm"/>
            <a:tailEnd type="none" w="sm" len="sm"/>
          </a:ln>
          <a:effectLst>
            <a:outerShdw blurRad="88900" dist="38100" dir="24000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Three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options to be considered: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lots split per value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lots split per technology category; all lots will include transition and project/programme management provisions; all lots to include ancillary consultancy services; all lots to cover innovation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GB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lots including all above requirements+consultancy and assurance services; split per value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86" name="Google Shape;1286;p141"/>
          <p:cNvGraphicFramePr/>
          <p:nvPr/>
        </p:nvGraphicFramePr>
        <p:xfrm>
          <a:off x="4240875" y="304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190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6200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1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Tech strategy, design consultancy and assurance services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Lot 2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Infrastructure,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data centre,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cloud and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networks services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000000"/>
                          </a:solidFill>
                        </a:rPr>
                        <a:t>Lot 3 </a:t>
                      </a:r>
                      <a:endParaRPr sz="16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Cyber security, </a:t>
                      </a:r>
                      <a:endParaRPr sz="16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end user and IT service management</a:t>
                      </a:r>
                      <a:endParaRPr sz="16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Lot 4 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FFFFFF"/>
                          </a:solidFill>
                        </a:rPr>
                        <a:t>Application management and data services</a:t>
                      </a:r>
                      <a:endParaRPr sz="16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87" name="Google Shape;1287;p141"/>
          <p:cNvSpPr/>
          <p:nvPr/>
        </p:nvSpPr>
        <p:spPr>
          <a:xfrm>
            <a:off x="4015000" y="283883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2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8" name="Google Shape;1288;p141"/>
          <p:cNvCxnSpPr/>
          <p:nvPr/>
        </p:nvCxnSpPr>
        <p:spPr>
          <a:xfrm>
            <a:off x="4117525" y="5974250"/>
            <a:ext cx="6630600" cy="24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1289" name="Google Shape;1289;p141"/>
          <p:cNvGraphicFramePr/>
          <p:nvPr/>
        </p:nvGraphicFramePr>
        <p:xfrm>
          <a:off x="4233588" y="467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0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7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Lot 1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Infrastructure,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data centre,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cloud and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networks services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Above £5m</a:t>
                      </a: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Lot </a:t>
                      </a:r>
                      <a:r>
                        <a:rPr lang="en-GB" sz="1200" u="none" strike="noStrike" cap="none"/>
                        <a:t>2</a:t>
                      </a: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 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Cyber security,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end user and IT service management</a:t>
                      </a: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Lot 3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Application management and data services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90" name="Google Shape;1290;p141"/>
          <p:cNvSpPr/>
          <p:nvPr/>
        </p:nvSpPr>
        <p:spPr>
          <a:xfrm>
            <a:off x="4014988" y="4559138"/>
            <a:ext cx="739584" cy="4671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58" y="21600"/>
                </a:moveTo>
                <a:lnTo>
                  <a:pt x="18242" y="21600"/>
                </a:lnTo>
                <a:cubicBezTo>
                  <a:pt x="20089" y="21600"/>
                  <a:pt x="21600" y="20089"/>
                  <a:pt x="21600" y="18242"/>
                </a:cubicBezTo>
                <a:lnTo>
                  <a:pt x="21600" y="3358"/>
                </a:lnTo>
                <a:cubicBezTo>
                  <a:pt x="21600" y="1511"/>
                  <a:pt x="20089" y="0"/>
                  <a:pt x="18242" y="0"/>
                </a:cubicBezTo>
                <a:lnTo>
                  <a:pt x="3358" y="0"/>
                </a:lnTo>
                <a:cubicBezTo>
                  <a:pt x="1511" y="0"/>
                  <a:pt x="0" y="1511"/>
                  <a:pt x="0" y="3358"/>
                </a:cubicBezTo>
                <a:lnTo>
                  <a:pt x="0" y="18242"/>
                </a:lnTo>
                <a:cubicBezTo>
                  <a:pt x="0" y="20089"/>
                  <a:pt x="1511" y="21600"/>
                  <a:pt x="3358" y="21600"/>
                </a:cubicBezTo>
                <a:close/>
              </a:path>
            </a:pathLst>
          </a:custGeom>
          <a:solidFill>
            <a:srgbClr val="B7B7B7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Option 3</a:t>
            </a:r>
            <a:endParaRPr sz="1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91" name="Google Shape;1291;p141"/>
          <p:cNvGraphicFramePr/>
          <p:nvPr/>
        </p:nvGraphicFramePr>
        <p:xfrm>
          <a:off x="4233588" y="5997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{DD59B5C1-A62C-4BD5-900A-4640EAE03A26}</a:tableStyleId>
              </a:tblPr>
              <a:tblGrid>
                <a:gridCol w="207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0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Lot 1b 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/>
                        <a:t>Below £5m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B80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Lot </a:t>
                      </a:r>
                      <a:r>
                        <a:rPr lang="en-GB" sz="1200" u="none" strike="noStrike" cap="none"/>
                        <a:t>2b</a:t>
                      </a:r>
                      <a:r>
                        <a:rPr lang="en-GB" sz="1200" u="none" strike="noStrike" cap="none">
                          <a:solidFill>
                            <a:srgbClr val="000000"/>
                          </a:solidFill>
                        </a:rPr>
                        <a:t> 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Below £5m</a:t>
                      </a:r>
                      <a:endParaRPr sz="1200" u="none" strike="noStrike" cap="none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/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4E2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rgbClr val="FFFFFF"/>
                          </a:solidFill>
                        </a:rPr>
                        <a:t>Lot 3b</a:t>
                      </a: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200" u="none" strike="noStrike" cap="none">
                          <a:solidFill>
                            <a:schemeClr val="lt1"/>
                          </a:solidFill>
                        </a:rPr>
                        <a:t>Below £5m</a:t>
                      </a:r>
                      <a:endParaRPr sz="1200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00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92" name="Google Shape;1292;p141"/>
          <p:cNvSpPr/>
          <p:nvPr/>
        </p:nvSpPr>
        <p:spPr>
          <a:xfrm>
            <a:off x="5215525" y="565722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A7A7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141"/>
          <p:cNvSpPr/>
          <p:nvPr/>
        </p:nvSpPr>
        <p:spPr>
          <a:xfrm>
            <a:off x="7255213" y="574117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141"/>
          <p:cNvSpPr/>
          <p:nvPr/>
        </p:nvSpPr>
        <p:spPr>
          <a:xfrm>
            <a:off x="9316775" y="5741175"/>
            <a:ext cx="152100" cy="2565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9"/>
          <p:cNvSpPr txBox="1">
            <a:spLocks noGrp="1"/>
          </p:cNvSpPr>
          <p:nvPr>
            <p:ph type="ctrTitle" idx="2"/>
          </p:nvPr>
        </p:nvSpPr>
        <p:spPr>
          <a:xfrm>
            <a:off x="373425" y="2654025"/>
            <a:ext cx="38709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Recap of previous engagement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90"/>
          <p:cNvSpPr txBox="1">
            <a:spLocks noGrp="1"/>
          </p:cNvSpPr>
          <p:nvPr>
            <p:ph type="ctrTitle" idx="2"/>
          </p:nvPr>
        </p:nvSpPr>
        <p:spPr>
          <a:xfrm>
            <a:off x="457200" y="576076"/>
            <a:ext cx="3056400" cy="11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DIPS 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512" name="Google Shape;512;p90"/>
          <p:cNvSpPr txBox="1"/>
          <p:nvPr/>
        </p:nvSpPr>
        <p:spPr>
          <a:xfrm>
            <a:off x="337500" y="2180850"/>
            <a:ext cx="3056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 OBJECTIVES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adopts competition by default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effectively uses co-creation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contracts for outcomes by default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supports a transition to conflict scenario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one stop shop for Defence’s digital and IT professional services needs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3" name="Google Shape;513;p90"/>
          <p:cNvGraphicFramePr/>
          <p:nvPr/>
        </p:nvGraphicFramePr>
        <p:xfrm>
          <a:off x="3799256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{729C7537-5B5F-4BDD-9052-3476BAD95C05}</a:tableStyleId>
              </a:tblPr>
              <a:tblGrid>
                <a:gridCol w="148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b="1" u="none" strike="noStrike" cap="none">
                          <a:solidFill>
                            <a:schemeClr val="dk1"/>
                          </a:solidFill>
                        </a:rPr>
                        <a:t>Area</a:t>
                      </a: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b="1" u="none" strike="noStrike" cap="none">
                          <a:solidFill>
                            <a:schemeClr val="dk1"/>
                          </a:solidFill>
                        </a:rPr>
                        <a:t>Proposal</a:t>
                      </a:r>
                      <a:endParaRPr sz="1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Commercial 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vehicle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Defence and Security framework, which provides for the future award of public contracts that are defence and security contracts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4+1+1</a:t>
                      </a: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 year term </a:t>
                      </a:r>
                      <a:endParaRPr sz="1300" u="none" strike="noStrike" cap="non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£2.8bn FTS inc VAT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3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Scope</a:t>
                      </a:r>
                      <a:endParaRPr sz="12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IT and digital professional services across full services lifecycle design, transition, deployment, testing, management, exit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Includes programme and project management provisions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Includes consultancy services, end user services, application services, cloud services, infrastructure services, networks, cyber and security services, RUN services, specialist and emerging technology services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Ability to provide services across all security classifications and to deploy SC, DV, sole UK nationals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Transition to conflict enablement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Framework 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structure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Defence and security standard framework </a:t>
                      </a:r>
                      <a:endParaRPr sz="1300" u="none" strike="noStrike" cap="non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Lotting structure aligned to MoD requirements and enabling speed to market 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strike="sngStrik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7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Call-off mechanisms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</a:rPr>
                        <a:t>No minimum or maximum term for call offs and flexibility to choose appropriate extension </a:t>
                      </a:r>
                      <a:endParaRPr sz="13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Incorporation of competitive flexible procedure into further competition allowing POC, POV, discovery, negotiation, presentations etc to be used as part of a call off mechanism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Char char="❏"/>
                      </a:pPr>
                      <a:r>
                        <a:rPr lang="en-GB" sz="13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Competitive selection procedure, AWOC, rapid call off, downselection </a:t>
                      </a:r>
                      <a:endParaRPr sz="13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</a:endParaRPr>
                    </a:p>
                  </a:txBody>
                  <a:tcPr marL="68575" marR="68575" marT="34275" marB="342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2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GB" sz="1200" b="1" u="none" strike="noStrike" cap="none">
                          <a:solidFill>
                            <a:schemeClr val="dk1"/>
                          </a:solidFill>
                        </a:rPr>
                        <a:t>Terms and conditions</a:t>
                      </a:r>
                      <a:endParaRPr sz="12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tc>
                  <a:txBody>
                    <a:bodyPr/>
                    <a:lstStyle/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Possibility to use a ‘Defence Call Off Schedule’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Consideration given to flexibility in selecting appropriate terms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Char char="❏"/>
                      </a:pPr>
                      <a:r>
                        <a:rPr lang="en-GB" sz="1300" u="none" strike="noStrike" cap="none">
                          <a:solidFill>
                            <a:schemeClr val="dk1"/>
                          </a:solidFill>
                        </a:rPr>
                        <a:t>Statements of Work</a:t>
                      </a:r>
                      <a:endParaRPr sz="13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3427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91"/>
          <p:cNvSpPr txBox="1">
            <a:spLocks noGrp="1"/>
          </p:cNvSpPr>
          <p:nvPr>
            <p:ph type="ctrTitle" idx="2"/>
          </p:nvPr>
        </p:nvSpPr>
        <p:spPr>
          <a:xfrm>
            <a:off x="457200" y="576072"/>
            <a:ext cx="3056400" cy="1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/>
              <a:t>Draft DIPS 2 Scope </a:t>
            </a:r>
            <a:endParaRPr/>
          </a:p>
        </p:txBody>
      </p:sp>
      <p:sp>
        <p:nvSpPr>
          <p:cNvPr id="519" name="Google Shape;519;p91"/>
          <p:cNvSpPr txBox="1"/>
          <p:nvPr/>
        </p:nvSpPr>
        <p:spPr>
          <a:xfrm>
            <a:off x="4746075" y="340800"/>
            <a:ext cx="6504300" cy="45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Requirements in scope: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Delivery 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Engineering &amp; Application Development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Data, AI, and Analytics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and Knowledge Management</a:t>
            </a:r>
            <a:endParaRPr sz="2000" b="0" i="0" u="non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Cyber Security &amp; Information Assurance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Cloud, Infrastructure &amp; Network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Assurance &amp; Architecture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Project, Programme and Portfolio Management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Service Management &amp; Operational Support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Analysis, Transformation and Change Services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sng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651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D4E53"/>
              </a:buClr>
              <a:buSzPts val="18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91"/>
          <p:cNvSpPr txBox="1"/>
          <p:nvPr/>
        </p:nvSpPr>
        <p:spPr>
          <a:xfrm>
            <a:off x="4660225" y="5344728"/>
            <a:ext cx="6453000" cy="11235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following are </a:t>
            </a:r>
            <a:r>
              <a:rPr lang="en-GB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excluded </a:t>
            </a: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DIPS 2 scope: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contingent labour (including resource augmentation),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en-GB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hardware or software procurement.</a:t>
            </a:r>
            <a:endParaRPr sz="20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92"/>
          <p:cNvSpPr txBox="1">
            <a:spLocks noGrp="1"/>
          </p:cNvSpPr>
          <p:nvPr>
            <p:ph type="ctrTitle" idx="2"/>
          </p:nvPr>
        </p:nvSpPr>
        <p:spPr>
          <a:xfrm>
            <a:off x="455150" y="573875"/>
            <a:ext cx="9581700" cy="5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3200"/>
              <a:t>Commercial vehicle options - market feedback </a:t>
            </a:r>
            <a:endParaRPr/>
          </a:p>
        </p:txBody>
      </p:sp>
      <p:pic>
        <p:nvPicPr>
          <p:cNvPr id="526" name="Google Shape;52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3325" y="1531650"/>
            <a:ext cx="8001000" cy="409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CS 2025 slide deck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6B808"/>
      </a:accent1>
      <a:accent2>
        <a:srgbClr val="699AFF"/>
      </a:accent2>
      <a:accent3>
        <a:srgbClr val="FFC300"/>
      </a:accent3>
      <a:accent4>
        <a:srgbClr val="930047"/>
      </a:accent4>
      <a:accent5>
        <a:srgbClr val="B4CCFF"/>
      </a:accent5>
      <a:accent6>
        <a:srgbClr val="D2DB8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CA 2026 slide deck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6B808"/>
      </a:accent1>
      <a:accent2>
        <a:srgbClr val="699AFF"/>
      </a:accent2>
      <a:accent3>
        <a:srgbClr val="FFC300"/>
      </a:accent3>
      <a:accent4>
        <a:srgbClr val="930047"/>
      </a:accent4>
      <a:accent5>
        <a:srgbClr val="B4CCFF"/>
      </a:accent5>
      <a:accent6>
        <a:srgbClr val="D2DB8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CS 2025 slide deck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6B808"/>
      </a:accent1>
      <a:accent2>
        <a:srgbClr val="699AFF"/>
      </a:accent2>
      <a:accent3>
        <a:srgbClr val="FFC300"/>
      </a:accent3>
      <a:accent4>
        <a:srgbClr val="930047"/>
      </a:accent4>
      <a:accent5>
        <a:srgbClr val="B4CCFF"/>
      </a:accent5>
      <a:accent6>
        <a:srgbClr val="D2DB8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CS 2025 slide deck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6B808"/>
      </a:accent1>
      <a:accent2>
        <a:srgbClr val="699AFF"/>
      </a:accent2>
      <a:accent3>
        <a:srgbClr val="FFC300"/>
      </a:accent3>
      <a:accent4>
        <a:srgbClr val="930047"/>
      </a:accent4>
      <a:accent5>
        <a:srgbClr val="B4CCFF"/>
      </a:accent5>
      <a:accent6>
        <a:srgbClr val="D2DB83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4418</Words>
  <Application>Microsoft Office PowerPoint</Application>
  <PresentationFormat>Widescreen</PresentationFormat>
  <Paragraphs>995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Helvetica Neue</vt:lpstr>
      <vt:lpstr>Calibri</vt:lpstr>
      <vt:lpstr>Source Sans 3</vt:lpstr>
      <vt:lpstr>CCS 2025 slide deck</vt:lpstr>
      <vt:lpstr>GCA 2026 slide deck</vt:lpstr>
      <vt:lpstr>CCS 2025 slide deck</vt:lpstr>
      <vt:lpstr>CCS 2025 slide deck</vt:lpstr>
      <vt:lpstr>Digital and IT  Professional Services 2  (DIPS 2) RM6413</vt:lpstr>
      <vt:lpstr>Housekeeping  </vt:lpstr>
      <vt:lpstr>Agenda </vt:lpstr>
      <vt:lpstr>Indicative procurement timeline</vt:lpstr>
      <vt:lpstr>Procurement timeline</vt:lpstr>
      <vt:lpstr>Recap of previous engagement</vt:lpstr>
      <vt:lpstr>DIPS 2 Overview</vt:lpstr>
      <vt:lpstr>Draft DIPS 2 Scope </vt:lpstr>
      <vt:lpstr>Commercial vehicle options - market feedback </vt:lpstr>
      <vt:lpstr>Lotting structure design options - market feedback  </vt:lpstr>
      <vt:lpstr>DIPS 2 structure  </vt:lpstr>
      <vt:lpstr>DIPS 2 proposed call off mechanisms overview</vt:lpstr>
      <vt:lpstr>Call off mechanisms - Overview </vt:lpstr>
      <vt:lpstr>Competitive selection process overview  </vt:lpstr>
      <vt:lpstr>DIPS 2 high level ITT design </vt:lpstr>
      <vt:lpstr>Lotting structure considerations </vt:lpstr>
      <vt:lpstr>High level ITT process overview </vt:lpstr>
      <vt:lpstr>Technical Ability Certificates*</vt:lpstr>
      <vt:lpstr>Neutral vendor overview</vt:lpstr>
      <vt:lpstr>MoD requirement overview - neutral vendor </vt:lpstr>
      <vt:lpstr>Next steps</vt:lpstr>
      <vt:lpstr>Closing remarks and next steps</vt:lpstr>
      <vt:lpstr>info@gca.gov.uk 0345 410 2222 www.gca.gov.uk </vt:lpstr>
      <vt:lpstr>Appendix &amp; slides shared in prior pre-market engagements</vt:lpstr>
      <vt:lpstr>Slides from June pre-market engagement </vt:lpstr>
      <vt:lpstr>DIPS 2 Overview</vt:lpstr>
      <vt:lpstr>Draft DIPS 2 Scope </vt:lpstr>
      <vt:lpstr>DIPS 2 commercial vehicle options</vt:lpstr>
      <vt:lpstr>Commercial vehicle options </vt:lpstr>
      <vt:lpstr>Commercial vehicle options continued </vt:lpstr>
      <vt:lpstr>DIPS 2 lotting structure options</vt:lpstr>
      <vt:lpstr>Lotting structure options presented to date</vt:lpstr>
      <vt:lpstr>Key approaches to lotting structure design</vt:lpstr>
      <vt:lpstr>Lotting structure options considerations</vt:lpstr>
      <vt:lpstr>Target operating model</vt:lpstr>
      <vt:lpstr>Lotting structure options considerations Option 1</vt:lpstr>
      <vt:lpstr>Lotting structure options considerations Option 2</vt:lpstr>
      <vt:lpstr>Lotting structure options considerations Option 3</vt:lpstr>
      <vt:lpstr>Neutral vendor overview</vt:lpstr>
      <vt:lpstr>MoD requirement overview - neutral vendor lot</vt:lpstr>
      <vt:lpstr>Supplier feedback to date - neutral vendor lot</vt:lpstr>
      <vt:lpstr>Slides from May / April pre-market engagement </vt:lpstr>
      <vt:lpstr>Professional Services, Consultancy, and Contingent Labour</vt:lpstr>
      <vt:lpstr>Professional Services, Consultancy, and Contingent Labour</vt:lpstr>
      <vt:lpstr>Requirement 1:   Digital Delivery &amp; Product Development </vt:lpstr>
      <vt:lpstr>Requirement 2:   Software Engineering &amp; Application Development </vt:lpstr>
      <vt:lpstr>Requirement 4:   Cyber Security &amp; Information Assurance</vt:lpstr>
      <vt:lpstr>Requirement 3:   Data, AI, &amp; Analytics </vt:lpstr>
      <vt:lpstr>Requirement 5:   Cloud, Infrastructure &amp; Network Services</vt:lpstr>
      <vt:lpstr>Requirement 6: Technical Assurance &amp; Architecture Services </vt:lpstr>
      <vt:lpstr>Requirement 7:   Project, Programme and Portfolio Management </vt:lpstr>
      <vt:lpstr>Requirement 8:   IT Service Management &amp; Operational Support </vt:lpstr>
      <vt:lpstr>Requirement 9:   Specialist &amp; Emerging Technology Services </vt:lpstr>
      <vt:lpstr>SME participation  Option 1   </vt:lpstr>
      <vt:lpstr>SME participation  Option 1 </vt:lpstr>
      <vt:lpstr>SME participation  Option 1 </vt:lpstr>
      <vt:lpstr>SME participation  Option 2 Neutral Vendor </vt:lpstr>
      <vt:lpstr>Lotting structure options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and IT  Professional Services 2  (DIPS 2) RM6413</dc:title>
  <dc:creator>Liam Humphries</dc:creator>
  <cp:lastModifiedBy>Liam Humphries</cp:lastModifiedBy>
  <cp:revision>1</cp:revision>
  <dcterms:modified xsi:type="dcterms:W3CDTF">2026-08-10T09:55:38Z</dcterms:modified>
</cp:coreProperties>
</file>