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xXI6uz6JdX7IhoPmR6845wCR7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49C45E-705F-46D2-A21D-782D0154F8AB}">
  <a:tblStyle styleId="{0D49C45E-705F-46D2-A21D-782D0154F8A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3E6"/>
          </a:solidFill>
        </a:fill>
      </a:tcStyle>
    </a:wholeTbl>
    <a:band1H>
      <a:tcTxStyle b="off" i="off"/>
      <a:tcStyle>
        <a:fill>
          <a:solidFill>
            <a:srgbClr val="E0E6CA"/>
          </a:solidFill>
        </a:fill>
      </a:tcStyle>
    </a:band1H>
    <a:band2H>
      <a:tcTxStyle b="off" i="off"/>
    </a:band2H>
    <a:band1V>
      <a:tcTxStyle b="off" i="off"/>
      <a:tcStyle>
        <a:fill>
          <a:solidFill>
            <a:srgbClr val="E0E6C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Please now enter the participant code into Slido and respond to the question</a:t>
            </a:r>
            <a:endParaRPr/>
          </a:p>
        </p:txBody>
      </p:sp>
      <p:sp>
        <p:nvSpPr>
          <p:cNvPr id="141" name="Google Shape;14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slido participant code will appear on each slide so you don’t have to remember it. At set points in the webinar today we will ask you for feedback on what is being proposed. At that point you can enter your answers in slido.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2a772a91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g3d2a772a91e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To ensure all attendees have a shared understanding today, we want to give you some background and explain how things have changed within MOD since the first iteration of DIPS was conceived, procured and launched. We will explain what the Strategic Defence Review’s focus is on now and share our current thoughts on what DIPS 2.0 may look like as well as a high level timeline. The focus of today’s webinar will be on sharing different options for the lot structure and seeking your feedback on the pros and cons of each option presented This is early days and several more supplier engagement sessions will be planned.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the background we are working away on our business case for DIPS 2.0 and ensuring that we have the right internal approvals. This means that what is shared today is by no means set in stone. Today forms part of our Preliminary Market engagement in which we are seeking your feedback on different options to help shape the design of DIPS 2.0. Anyone who is unable to attend today will still be able to access the content as the session is being recorded and the slides and Q&amp;A will be uploaded to the supplier engagement section of the DIPS 2.0 webpage found on CCS’ website on our upcoming agreement page.</a:t>
            </a:r>
            <a:endParaRPr/>
          </a:p>
        </p:txBody>
      </p:sp>
      <p:sp>
        <p:nvSpPr>
          <p:cNvPr id="83" name="Google Shape;8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We have drafted the mandate and presented to our internal board for approval and had several conversations with different advocates within CCS. CCS and MOD have met to discuss the scope and design of DIPS 2.0 and to agree the roles and responsibilities of each organisation during the preliminary market engagement and procurement phases. Early conversations have been held with customers to gather requirements and supplier engagement is also now underway to seek feedback on the scope </a:t>
            </a:r>
            <a:endParaRPr/>
          </a:p>
        </p:txBody>
      </p:sp>
      <p:sp>
        <p:nvSpPr>
          <p:cNvPr id="90" name="Google Shape;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DIPS 1.0 was a four year framework which went live in November 2023 and is due to expire in November 2027. We anticipate currently that DIPS 2.0 will be available when DIPS 1 expires to ensure a continued route to market for customers. At this point in time we expect DIPS 2.0 to be an 8 year open framework to be reopened at different points with calls off contracts of flexible duration. We expect to see increased financial thresholds for the framework compared to DIPS 1.0 justified by the planned pipeline. MoD is keen to make use of the flexibilities afforded to them under the Procurement Act. I should point out however that whereas DIPS 1.0 was procured by MOD and novated to CCS upon go live, CCS will be the Contracting Authority procuring DIPS 2.0, with Darren Corkindale at MoD very much collaborating with us.</a:t>
            </a:r>
            <a:endParaRPr/>
          </a:p>
        </p:txBody>
      </p:sp>
      <p:sp>
        <p:nvSpPr>
          <p:cNvPr id="97" name="Google Shape;9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blue inspiring" type="title">
  <p:cSld name="TITLE">
    <p:spTree>
      <p:nvGrpSpPr>
        <p:cNvPr id="9" name="Shape 9"/>
        <p:cNvGrpSpPr/>
        <p:nvPr/>
      </p:nvGrpSpPr>
      <p:grpSpPr>
        <a:xfrm>
          <a:off x="0" y="0"/>
          <a:ext cx="0" cy="0"/>
          <a:chOff x="0" y="0"/>
          <a:chExt cx="0" cy="0"/>
        </a:xfrm>
      </p:grpSpPr>
      <p:pic>
        <p:nvPicPr>
          <p:cNvPr id="10" name="Google Shape;10;p20"/>
          <p:cNvPicPr preferRelativeResize="0"/>
          <p:nvPr/>
        </p:nvPicPr>
        <p:blipFill rotWithShape="1">
          <a:blip r:embed="rId2">
            <a:alphaModFix/>
          </a:blip>
          <a:srcRect b="0" l="0" r="0" t="2771"/>
          <a:stretch/>
        </p:blipFill>
        <p:spPr>
          <a:xfrm>
            <a:off x="3362425" y="0"/>
            <a:ext cx="8871550" cy="4956601"/>
          </a:xfrm>
          <a:prstGeom prst="rect">
            <a:avLst/>
          </a:prstGeom>
          <a:noFill/>
          <a:ln>
            <a:noFill/>
          </a:ln>
        </p:spPr>
      </p:pic>
      <p:pic>
        <p:nvPicPr>
          <p:cNvPr id="11" name="Google Shape;1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 name="Google Shape;12;p20"/>
          <p:cNvSpPr txBox="1"/>
          <p:nvPr>
            <p:ph type="ctrTitle"/>
          </p:nvPr>
        </p:nvSpPr>
        <p:spPr>
          <a:xfrm>
            <a:off x="299150" y="1198200"/>
            <a:ext cx="3664500" cy="208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pic>
        <p:nvPicPr>
          <p:cNvPr id="13" name="Google Shape;13;p20" title="Crown Commercial Service(stacked_black).png"/>
          <p:cNvPicPr preferRelativeResize="0"/>
          <p:nvPr/>
        </p:nvPicPr>
        <p:blipFill rotWithShape="1">
          <a:blip r:embed="rId4">
            <a:alphaModFix/>
          </a:blip>
          <a:srcRect b="0" l="0" r="0" t="0"/>
          <a:stretch/>
        </p:blipFill>
        <p:spPr>
          <a:xfrm>
            <a:off x="299150" y="5090175"/>
            <a:ext cx="1779077" cy="1628776"/>
          </a:xfrm>
          <a:prstGeom prst="rect">
            <a:avLst/>
          </a:prstGeom>
          <a:noFill/>
          <a:ln>
            <a:noFill/>
          </a:ln>
        </p:spPr>
      </p:pic>
      <p:pic>
        <p:nvPicPr>
          <p:cNvPr id="14" name="Google Shape;14;p20" title="Asset 1@3x.png"/>
          <p:cNvPicPr preferRelativeResize="0"/>
          <p:nvPr/>
        </p:nvPicPr>
        <p:blipFill rotWithShape="1">
          <a:blip r:embed="rId5">
            <a:alphaModFix/>
          </a:blip>
          <a:srcRect b="0" l="0" r="0" t="0"/>
          <a:stretch/>
        </p:blipFill>
        <p:spPr>
          <a:xfrm>
            <a:off x="3866775" y="5656613"/>
            <a:ext cx="4458451" cy="495900"/>
          </a:xfrm>
          <a:prstGeom prst="rect">
            <a:avLst/>
          </a:prstGeom>
          <a:noFill/>
          <a:ln>
            <a:noFill/>
          </a:ln>
        </p:spPr>
      </p:pic>
      <p:sp>
        <p:nvSpPr>
          <p:cNvPr id="15" name="Google Shape;15;p20"/>
          <p:cNvSpPr txBox="1"/>
          <p:nvPr>
            <p:ph idx="2" type="ctrTitle"/>
          </p:nvPr>
        </p:nvSpPr>
        <p:spPr>
          <a:xfrm>
            <a:off x="299150" y="3369100"/>
            <a:ext cx="3567600" cy="121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None/>
              <a:defRPr b="0" sz="1800">
                <a:solidFill>
                  <a:schemeClr val="dk1"/>
                </a:solidFill>
              </a:defRPr>
            </a:lvl1pPr>
            <a:lvl2pPr lvl="1" algn="ctr">
              <a:lnSpc>
                <a:spcPct val="100000"/>
              </a:lnSpc>
              <a:spcBef>
                <a:spcPts val="0"/>
              </a:spcBef>
              <a:spcAft>
                <a:spcPts val="0"/>
              </a:spcAft>
              <a:buClr>
                <a:schemeClr val="dk1"/>
              </a:buClr>
              <a:buSzPts val="1800"/>
              <a:buNone/>
              <a:defRPr b="0" sz="1800">
                <a:solidFill>
                  <a:schemeClr val="dk1"/>
                </a:solidFill>
              </a:defRPr>
            </a:lvl2pPr>
            <a:lvl3pPr lvl="2" algn="ctr">
              <a:lnSpc>
                <a:spcPct val="100000"/>
              </a:lnSpc>
              <a:spcBef>
                <a:spcPts val="0"/>
              </a:spcBef>
              <a:spcAft>
                <a:spcPts val="0"/>
              </a:spcAft>
              <a:buClr>
                <a:schemeClr val="dk1"/>
              </a:buClr>
              <a:buSzPts val="1800"/>
              <a:buNone/>
              <a:defRPr b="0" sz="1800">
                <a:solidFill>
                  <a:schemeClr val="dk1"/>
                </a:solidFill>
              </a:defRPr>
            </a:lvl3pPr>
            <a:lvl4pPr lvl="3" algn="ctr">
              <a:lnSpc>
                <a:spcPct val="100000"/>
              </a:lnSpc>
              <a:spcBef>
                <a:spcPts val="0"/>
              </a:spcBef>
              <a:spcAft>
                <a:spcPts val="0"/>
              </a:spcAft>
              <a:buClr>
                <a:schemeClr val="dk1"/>
              </a:buClr>
              <a:buSzPts val="1800"/>
              <a:buNone/>
              <a:defRPr b="0" sz="1800">
                <a:solidFill>
                  <a:schemeClr val="dk1"/>
                </a:solidFill>
              </a:defRPr>
            </a:lvl4pPr>
            <a:lvl5pPr lvl="4" algn="ctr">
              <a:lnSpc>
                <a:spcPct val="100000"/>
              </a:lnSpc>
              <a:spcBef>
                <a:spcPts val="0"/>
              </a:spcBef>
              <a:spcAft>
                <a:spcPts val="0"/>
              </a:spcAft>
              <a:buClr>
                <a:schemeClr val="dk1"/>
              </a:buClr>
              <a:buSzPts val="1800"/>
              <a:buNone/>
              <a:defRPr b="0" sz="1800">
                <a:solidFill>
                  <a:schemeClr val="dk1"/>
                </a:solidFill>
              </a:defRPr>
            </a:lvl5pPr>
            <a:lvl6pPr lvl="5" algn="ctr">
              <a:lnSpc>
                <a:spcPct val="100000"/>
              </a:lnSpc>
              <a:spcBef>
                <a:spcPts val="0"/>
              </a:spcBef>
              <a:spcAft>
                <a:spcPts val="0"/>
              </a:spcAft>
              <a:buClr>
                <a:schemeClr val="dk1"/>
              </a:buClr>
              <a:buSzPts val="1800"/>
              <a:buNone/>
              <a:defRPr b="0" sz="1800">
                <a:solidFill>
                  <a:schemeClr val="dk1"/>
                </a:solidFill>
              </a:defRPr>
            </a:lvl6pPr>
            <a:lvl7pPr lvl="6" algn="ctr">
              <a:lnSpc>
                <a:spcPct val="100000"/>
              </a:lnSpc>
              <a:spcBef>
                <a:spcPts val="0"/>
              </a:spcBef>
              <a:spcAft>
                <a:spcPts val="0"/>
              </a:spcAft>
              <a:buClr>
                <a:schemeClr val="dk1"/>
              </a:buClr>
              <a:buSzPts val="1800"/>
              <a:buNone/>
              <a:defRPr b="0" sz="1800">
                <a:solidFill>
                  <a:schemeClr val="dk1"/>
                </a:solidFill>
              </a:defRPr>
            </a:lvl7pPr>
            <a:lvl8pPr lvl="7" algn="ctr">
              <a:lnSpc>
                <a:spcPct val="100000"/>
              </a:lnSpc>
              <a:spcBef>
                <a:spcPts val="0"/>
              </a:spcBef>
              <a:spcAft>
                <a:spcPts val="0"/>
              </a:spcAft>
              <a:buClr>
                <a:schemeClr val="dk1"/>
              </a:buClr>
              <a:buSzPts val="1800"/>
              <a:buNone/>
              <a:defRPr b="0" sz="1800">
                <a:solidFill>
                  <a:schemeClr val="dk1"/>
                </a:solidFill>
              </a:defRPr>
            </a:lvl8pPr>
            <a:lvl9pPr lvl="8" algn="ctr">
              <a:lnSpc>
                <a:spcPct val="100000"/>
              </a:lnSpc>
              <a:spcBef>
                <a:spcPts val="0"/>
              </a:spcBef>
              <a:spcAft>
                <a:spcPts val="0"/>
              </a:spcAft>
              <a:buClr>
                <a:schemeClr val="dk1"/>
              </a:buClr>
              <a:buSzPts val="1800"/>
              <a:buNone/>
              <a:defRPr b="0" sz="18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3">
    <p:spTree>
      <p:nvGrpSpPr>
        <p:cNvPr id="55" name="Shape 55"/>
        <p:cNvGrpSpPr/>
        <p:nvPr/>
      </p:nvGrpSpPr>
      <p:grpSpPr>
        <a:xfrm>
          <a:off x="0" y="0"/>
          <a:ext cx="0" cy="0"/>
          <a:chOff x="0" y="0"/>
          <a:chExt cx="0" cy="0"/>
        </a:xfrm>
      </p:grpSpPr>
      <p:pic>
        <p:nvPicPr>
          <p:cNvPr id="56" name="Google Shape;56;p29"/>
          <p:cNvPicPr preferRelativeResize="0"/>
          <p:nvPr/>
        </p:nvPicPr>
        <p:blipFill rotWithShape="1">
          <a:blip r:embed="rId2">
            <a:alphaModFix/>
          </a:blip>
          <a:srcRect b="0" l="0" r="0" t="0"/>
          <a:stretch/>
        </p:blipFill>
        <p:spPr>
          <a:xfrm>
            <a:off x="0" y="6094667"/>
            <a:ext cx="2671633" cy="763334"/>
          </a:xfrm>
          <a:prstGeom prst="rect">
            <a:avLst/>
          </a:prstGeom>
          <a:noFill/>
          <a:ln>
            <a:noFill/>
          </a:ln>
        </p:spPr>
      </p:pic>
      <p:sp>
        <p:nvSpPr>
          <p:cNvPr id="57" name="Google Shape;57;p29"/>
          <p:cNvSpPr txBox="1"/>
          <p:nvPr>
            <p:ph idx="12" type="sldNum"/>
          </p:nvPr>
        </p:nvSpPr>
        <p:spPr>
          <a:xfrm>
            <a:off x="79310" y="6333189"/>
            <a:ext cx="731700" cy="5247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GB"/>
              <a:t>‹#›</a:t>
            </a:fld>
            <a:endParaRPr/>
          </a:p>
        </p:txBody>
      </p:sp>
      <p:sp>
        <p:nvSpPr>
          <p:cNvPr id="58" name="Google Shape;58;p29"/>
          <p:cNvSpPr txBox="1"/>
          <p:nvPr>
            <p:ph type="ctrTitle"/>
          </p:nvPr>
        </p:nvSpPr>
        <p:spPr>
          <a:xfrm>
            <a:off x="632200" y="432600"/>
            <a:ext cx="109275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D4E53"/>
              </a:buClr>
              <a:buSzPts val="3200"/>
              <a:buNone/>
              <a:defRPr b="1" sz="3200">
                <a:solidFill>
                  <a:srgbClr val="4D4E53"/>
                </a:solidFill>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59" name="Google Shape;59;p29"/>
          <p:cNvSpPr txBox="1"/>
          <p:nvPr>
            <p:ph idx="1" type="subTitle"/>
          </p:nvPr>
        </p:nvSpPr>
        <p:spPr>
          <a:xfrm>
            <a:off x="632200" y="1432533"/>
            <a:ext cx="8144100" cy="4138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2700"/>
              <a:buNone/>
              <a:defRPr sz="2700"/>
            </a:lvl2pPr>
            <a:lvl3pPr lvl="2" algn="l">
              <a:lnSpc>
                <a:spcPct val="100000"/>
              </a:lnSpc>
              <a:spcBef>
                <a:spcPts val="0"/>
              </a:spcBef>
              <a:spcAft>
                <a:spcPts val="0"/>
              </a:spcAft>
              <a:buSzPts val="2700"/>
              <a:buNone/>
              <a:defRPr sz="2700"/>
            </a:lvl3pPr>
            <a:lvl4pPr lvl="3" algn="l">
              <a:lnSpc>
                <a:spcPct val="100000"/>
              </a:lnSpc>
              <a:spcBef>
                <a:spcPts val="0"/>
              </a:spcBef>
              <a:spcAft>
                <a:spcPts val="0"/>
              </a:spcAft>
              <a:buSzPts val="2700"/>
              <a:buNone/>
              <a:defRPr sz="2700"/>
            </a:lvl4pPr>
            <a:lvl5pPr lvl="4" algn="l">
              <a:lnSpc>
                <a:spcPct val="100000"/>
              </a:lnSpc>
              <a:spcBef>
                <a:spcPts val="0"/>
              </a:spcBef>
              <a:spcAft>
                <a:spcPts val="0"/>
              </a:spcAft>
              <a:buSzPts val="2700"/>
              <a:buNone/>
              <a:defRPr sz="2700"/>
            </a:lvl5pPr>
            <a:lvl6pPr lvl="5" algn="l">
              <a:lnSpc>
                <a:spcPct val="100000"/>
              </a:lnSpc>
              <a:spcBef>
                <a:spcPts val="0"/>
              </a:spcBef>
              <a:spcAft>
                <a:spcPts val="0"/>
              </a:spcAft>
              <a:buSzPts val="2700"/>
              <a:buNone/>
              <a:defRPr sz="2700"/>
            </a:lvl6pPr>
            <a:lvl7pPr lvl="6" algn="l">
              <a:lnSpc>
                <a:spcPct val="100000"/>
              </a:lnSpc>
              <a:spcBef>
                <a:spcPts val="0"/>
              </a:spcBef>
              <a:spcAft>
                <a:spcPts val="0"/>
              </a:spcAft>
              <a:buSzPts val="2700"/>
              <a:buNone/>
              <a:defRPr sz="2700"/>
            </a:lvl7pPr>
            <a:lvl8pPr lvl="7" algn="l">
              <a:lnSpc>
                <a:spcPct val="100000"/>
              </a:lnSpc>
              <a:spcBef>
                <a:spcPts val="0"/>
              </a:spcBef>
              <a:spcAft>
                <a:spcPts val="0"/>
              </a:spcAft>
              <a:buSzPts val="2700"/>
              <a:buNone/>
              <a:defRPr sz="2700"/>
            </a:lvl8pPr>
            <a:lvl9pPr lvl="8" algn="l">
              <a:lnSpc>
                <a:spcPct val="100000"/>
              </a:lnSpc>
              <a:spcBef>
                <a:spcPts val="0"/>
              </a:spcBef>
              <a:spcAft>
                <a:spcPts val="0"/>
              </a:spcAft>
              <a:buSzPts val="2700"/>
              <a:buNone/>
              <a:defRPr sz="2700"/>
            </a:lvl9pPr>
          </a:lstStyle>
          <a:p/>
        </p:txBody>
      </p:sp>
      <p:pic>
        <p:nvPicPr>
          <p:cNvPr id="60" name="Google Shape;60;p29"/>
          <p:cNvPicPr preferRelativeResize="0"/>
          <p:nvPr/>
        </p:nvPicPr>
        <p:blipFill rotWithShape="1">
          <a:blip r:embed="rId3">
            <a:alphaModFix/>
          </a:blip>
          <a:srcRect b="0" l="0" r="0" t="0"/>
          <a:stretch/>
        </p:blipFill>
        <p:spPr>
          <a:xfrm>
            <a:off x="10725433" y="5728317"/>
            <a:ext cx="1234832" cy="9992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lue edge text">
  <p:cSld name="Title Only">
    <p:spTree>
      <p:nvGrpSpPr>
        <p:cNvPr id="16" name="Shape 16"/>
        <p:cNvGrpSpPr/>
        <p:nvPr/>
      </p:nvGrpSpPr>
      <p:grpSpPr>
        <a:xfrm>
          <a:off x="0" y="0"/>
          <a:ext cx="0" cy="0"/>
          <a:chOff x="0" y="0"/>
          <a:chExt cx="0" cy="0"/>
        </a:xfrm>
      </p:grpSpPr>
      <p:sp>
        <p:nvSpPr>
          <p:cNvPr id="17" name="Google Shape;17;p21"/>
          <p:cNvSpPr txBox="1"/>
          <p:nvPr>
            <p:ph idx="12" type="sldNum"/>
          </p:nvPr>
        </p:nvSpPr>
        <p:spPr>
          <a:xfrm>
            <a:off x="11321459" y="6377940"/>
            <a:ext cx="267000" cy="2793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21"/>
          <p:cNvSpPr/>
          <p:nvPr/>
        </p:nvSpPr>
        <p:spPr>
          <a:xfrm>
            <a:off x="0" y="0"/>
            <a:ext cx="3803400" cy="6873000"/>
          </a:xfrm>
          <a:prstGeom prst="rect">
            <a:avLst/>
          </a:prstGeom>
          <a:solidFill>
            <a:srgbClr val="699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1"/>
          <p:cNvSpPr txBox="1"/>
          <p:nvPr>
            <p:ph type="ctrTitle"/>
          </p:nvPr>
        </p:nvSpPr>
        <p:spPr>
          <a:xfrm>
            <a:off x="4178725" y="576072"/>
            <a:ext cx="7252500" cy="4843800"/>
          </a:xfrm>
          <a:prstGeom prst="rect">
            <a:avLst/>
          </a:prstGeom>
          <a:noFill/>
          <a:ln>
            <a:noFill/>
          </a:ln>
        </p:spPr>
        <p:txBody>
          <a:bodyPr anchorCtr="0" anchor="t" bIns="0" lIns="0" spcFirstLastPara="1" rIns="0" wrap="square" tIns="0">
            <a:noAutofit/>
          </a:bodyPr>
          <a:lstStyle>
            <a:lvl1pPr lvl="0" algn="l">
              <a:lnSpc>
                <a:spcPct val="100000"/>
              </a:lnSpc>
              <a:spcBef>
                <a:spcPts val="100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Clr>
                <a:schemeClr val="dk1"/>
              </a:buClr>
              <a:buSzPts val="1600"/>
              <a:buNone/>
              <a:defRPr b="0" sz="1600">
                <a:solidFill>
                  <a:schemeClr val="dk1"/>
                </a:solidFill>
              </a:defRPr>
            </a:lvl3pPr>
            <a:lvl4pPr lvl="3" algn="ctr">
              <a:lnSpc>
                <a:spcPct val="100000"/>
              </a:lnSpc>
              <a:spcBef>
                <a:spcPts val="0"/>
              </a:spcBef>
              <a:spcAft>
                <a:spcPts val="0"/>
              </a:spcAft>
              <a:buClr>
                <a:schemeClr val="dk1"/>
              </a:buClr>
              <a:buSzPts val="1600"/>
              <a:buNone/>
              <a:defRPr b="0" sz="1600">
                <a:solidFill>
                  <a:schemeClr val="dk1"/>
                </a:solidFill>
              </a:defRPr>
            </a:lvl4pPr>
            <a:lvl5pPr lvl="4" algn="ctr">
              <a:lnSpc>
                <a:spcPct val="100000"/>
              </a:lnSpc>
              <a:spcBef>
                <a:spcPts val="0"/>
              </a:spcBef>
              <a:spcAft>
                <a:spcPts val="0"/>
              </a:spcAft>
              <a:buClr>
                <a:schemeClr val="dk1"/>
              </a:buClr>
              <a:buSzPts val="1600"/>
              <a:buNone/>
              <a:defRPr b="0" sz="1600">
                <a:solidFill>
                  <a:schemeClr val="dk1"/>
                </a:solidFill>
              </a:defRPr>
            </a:lvl5pPr>
            <a:lvl6pPr lvl="5" algn="ctr">
              <a:lnSpc>
                <a:spcPct val="100000"/>
              </a:lnSpc>
              <a:spcBef>
                <a:spcPts val="0"/>
              </a:spcBef>
              <a:spcAft>
                <a:spcPts val="0"/>
              </a:spcAft>
              <a:buClr>
                <a:schemeClr val="dk1"/>
              </a:buClr>
              <a:buSzPts val="1600"/>
              <a:buNone/>
              <a:defRPr b="0" sz="1600">
                <a:solidFill>
                  <a:schemeClr val="dk1"/>
                </a:solidFill>
              </a:defRPr>
            </a:lvl6pPr>
            <a:lvl7pPr lvl="6" algn="ctr">
              <a:lnSpc>
                <a:spcPct val="100000"/>
              </a:lnSpc>
              <a:spcBef>
                <a:spcPts val="0"/>
              </a:spcBef>
              <a:spcAft>
                <a:spcPts val="0"/>
              </a:spcAft>
              <a:buClr>
                <a:schemeClr val="dk1"/>
              </a:buClr>
              <a:buSzPts val="1600"/>
              <a:buNone/>
              <a:defRPr b="0" sz="1600">
                <a:solidFill>
                  <a:schemeClr val="dk1"/>
                </a:solidFill>
              </a:defRPr>
            </a:lvl7pPr>
            <a:lvl8pPr lvl="7" algn="ctr">
              <a:lnSpc>
                <a:spcPct val="100000"/>
              </a:lnSpc>
              <a:spcBef>
                <a:spcPts val="0"/>
              </a:spcBef>
              <a:spcAft>
                <a:spcPts val="0"/>
              </a:spcAft>
              <a:buClr>
                <a:schemeClr val="dk1"/>
              </a:buClr>
              <a:buSzPts val="1600"/>
              <a:buNone/>
              <a:defRPr b="0" sz="1600">
                <a:solidFill>
                  <a:schemeClr val="dk1"/>
                </a:solidFill>
              </a:defRPr>
            </a:lvl8pPr>
            <a:lvl9pPr lvl="8" algn="ctr">
              <a:lnSpc>
                <a:spcPct val="100000"/>
              </a:lnSpc>
              <a:spcBef>
                <a:spcPts val="0"/>
              </a:spcBef>
              <a:spcAft>
                <a:spcPts val="0"/>
              </a:spcAft>
              <a:buClr>
                <a:schemeClr val="dk1"/>
              </a:buClr>
              <a:buSzPts val="1600"/>
              <a:buNone/>
              <a:defRPr b="0" sz="1600">
                <a:solidFill>
                  <a:schemeClr val="dk1"/>
                </a:solidFill>
              </a:defRPr>
            </a:lvl9pPr>
          </a:lstStyle>
          <a:p/>
        </p:txBody>
      </p:sp>
      <p:sp>
        <p:nvSpPr>
          <p:cNvPr id="20" name="Google Shape;20;p21"/>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200"/>
              <a:buNone/>
              <a:defRPr sz="32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lue heavy text">
  <p:cSld name="CUSTOM_4">
    <p:spTree>
      <p:nvGrpSpPr>
        <p:cNvPr id="21" name="Shape 21"/>
        <p:cNvGrpSpPr/>
        <p:nvPr/>
      </p:nvGrpSpPr>
      <p:grpSpPr>
        <a:xfrm>
          <a:off x="0" y="0"/>
          <a:ext cx="0" cy="0"/>
          <a:chOff x="0" y="0"/>
          <a:chExt cx="0" cy="0"/>
        </a:xfrm>
      </p:grpSpPr>
      <p:sp>
        <p:nvSpPr>
          <p:cNvPr id="22" name="Google Shape;22;p22"/>
          <p:cNvSpPr/>
          <p:nvPr/>
        </p:nvSpPr>
        <p:spPr>
          <a:xfrm rot="5400000">
            <a:off x="5764825" y="-5103300"/>
            <a:ext cx="726900" cy="11844600"/>
          </a:xfrm>
          <a:prstGeom prst="round2SameRect">
            <a:avLst>
              <a:gd fmla="val 46281" name="adj1"/>
              <a:gd fmla="val 50000" name="adj2"/>
            </a:avLst>
          </a:prstGeom>
          <a:solidFill>
            <a:srgbClr val="699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txBox="1"/>
          <p:nvPr>
            <p:ph type="ctrTitle"/>
          </p:nvPr>
        </p:nvSpPr>
        <p:spPr>
          <a:xfrm>
            <a:off x="466344" y="1600200"/>
            <a:ext cx="9909300" cy="4617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24" name="Google Shape;24;p22"/>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Green picture text 3 - Knowledgable">
  <p:cSld name="8 Green picture text 3 - Knowledgable">
    <p:spTree>
      <p:nvGrpSpPr>
        <p:cNvPr id="25" name="Shape 25"/>
        <p:cNvGrpSpPr/>
        <p:nvPr/>
      </p:nvGrpSpPr>
      <p:grpSpPr>
        <a:xfrm>
          <a:off x="0" y="0"/>
          <a:ext cx="0" cy="0"/>
          <a:chOff x="0" y="0"/>
          <a:chExt cx="0" cy="0"/>
        </a:xfrm>
      </p:grpSpPr>
      <p:pic>
        <p:nvPicPr>
          <p:cNvPr id="26" name="Google Shape;26;p23" title="GettyImages-1443500308.jpg"/>
          <p:cNvPicPr preferRelativeResize="0"/>
          <p:nvPr/>
        </p:nvPicPr>
        <p:blipFill rotWithShape="1">
          <a:blip r:embed="rId2">
            <a:alphaModFix/>
          </a:blip>
          <a:srcRect b="0" l="3113" r="18683" t="0"/>
          <a:stretch/>
        </p:blipFill>
        <p:spPr>
          <a:xfrm>
            <a:off x="4151328" y="0"/>
            <a:ext cx="8040673" cy="6858000"/>
          </a:xfrm>
          <a:prstGeom prst="rect">
            <a:avLst/>
          </a:prstGeom>
          <a:noFill/>
          <a:ln>
            <a:noFill/>
          </a:ln>
        </p:spPr>
      </p:pic>
      <p:pic>
        <p:nvPicPr>
          <p:cNvPr id="27" name="Google Shape;27;p23"/>
          <p:cNvPicPr preferRelativeResize="0"/>
          <p:nvPr/>
        </p:nvPicPr>
        <p:blipFill rotWithShape="1">
          <a:blip r:embed="rId3">
            <a:alphaModFix/>
          </a:blip>
          <a:srcRect b="0" l="0" r="0" t="0"/>
          <a:stretch/>
        </p:blipFill>
        <p:spPr>
          <a:xfrm>
            <a:off x="0" y="0"/>
            <a:ext cx="11363325" cy="6858000"/>
          </a:xfrm>
          <a:prstGeom prst="rect">
            <a:avLst/>
          </a:prstGeom>
          <a:noFill/>
          <a:ln>
            <a:noFill/>
          </a:ln>
        </p:spPr>
      </p:pic>
      <p:sp>
        <p:nvSpPr>
          <p:cNvPr id="28" name="Google Shape;28;p23"/>
          <p:cNvSpPr txBox="1"/>
          <p:nvPr>
            <p:ph type="ctrTitle"/>
          </p:nvPr>
        </p:nvSpPr>
        <p:spPr>
          <a:xfrm>
            <a:off x="466344" y="2942200"/>
            <a:ext cx="6179400" cy="3142500"/>
          </a:xfrm>
          <a:prstGeom prst="rect">
            <a:avLst/>
          </a:prstGeom>
          <a:noFill/>
          <a:ln>
            <a:noFill/>
          </a:ln>
        </p:spPr>
        <p:txBody>
          <a:bodyPr anchorCtr="0" anchor="t" bIns="0" lIns="0" spcFirstLastPara="1" rIns="0" wrap="square" tIns="0">
            <a:noAutofit/>
          </a:bodyPr>
          <a:lstStyle>
            <a:lvl1pPr lvl="0" algn="l">
              <a:lnSpc>
                <a:spcPct val="100000"/>
              </a:lnSpc>
              <a:spcBef>
                <a:spcPts val="1000"/>
              </a:spcBef>
              <a:spcAft>
                <a:spcPts val="0"/>
              </a:spcAft>
              <a:buClr>
                <a:schemeClr val="dk1"/>
              </a:buClr>
              <a:buSzPts val="1600"/>
              <a:buNone/>
              <a:defRPr sz="1600">
                <a:solidFill>
                  <a:schemeClr val="dk1"/>
                </a:solidFill>
              </a:defRPr>
            </a:lvl1pPr>
            <a:lvl2pPr lvl="1" algn="l">
              <a:lnSpc>
                <a:spcPct val="100000"/>
              </a:lnSpc>
              <a:spcBef>
                <a:spcPts val="0"/>
              </a:spcBef>
              <a:spcAft>
                <a:spcPts val="0"/>
              </a:spcAft>
              <a:buClr>
                <a:schemeClr val="dk1"/>
              </a:buClr>
              <a:buSzPts val="1600"/>
              <a:buNone/>
              <a:defRPr b="0" sz="1600">
                <a:solidFill>
                  <a:schemeClr val="dk1"/>
                </a:solidFill>
              </a:defRPr>
            </a:lvl2pPr>
            <a:lvl3pPr lvl="2" algn="l">
              <a:lnSpc>
                <a:spcPct val="100000"/>
              </a:lnSpc>
              <a:spcBef>
                <a:spcPts val="0"/>
              </a:spcBef>
              <a:spcAft>
                <a:spcPts val="0"/>
              </a:spcAft>
              <a:buClr>
                <a:schemeClr val="dk1"/>
              </a:buClr>
              <a:buSzPts val="1600"/>
              <a:buNone/>
              <a:defRPr b="0" sz="1600">
                <a:solidFill>
                  <a:schemeClr val="dk1"/>
                </a:solidFill>
              </a:defRPr>
            </a:lvl3pPr>
            <a:lvl4pPr lvl="3" algn="l">
              <a:lnSpc>
                <a:spcPct val="100000"/>
              </a:lnSpc>
              <a:spcBef>
                <a:spcPts val="0"/>
              </a:spcBef>
              <a:spcAft>
                <a:spcPts val="0"/>
              </a:spcAft>
              <a:buClr>
                <a:schemeClr val="dk1"/>
              </a:buClr>
              <a:buSzPts val="1600"/>
              <a:buNone/>
              <a:defRPr b="0" sz="1600">
                <a:solidFill>
                  <a:schemeClr val="dk1"/>
                </a:solidFill>
              </a:defRPr>
            </a:lvl4pPr>
            <a:lvl5pPr lvl="4" algn="l">
              <a:lnSpc>
                <a:spcPct val="100000"/>
              </a:lnSpc>
              <a:spcBef>
                <a:spcPts val="0"/>
              </a:spcBef>
              <a:spcAft>
                <a:spcPts val="0"/>
              </a:spcAft>
              <a:buClr>
                <a:schemeClr val="dk1"/>
              </a:buClr>
              <a:buSzPts val="1600"/>
              <a:buNone/>
              <a:defRPr b="0" sz="1600">
                <a:solidFill>
                  <a:schemeClr val="dk1"/>
                </a:solidFill>
              </a:defRPr>
            </a:lvl5pPr>
            <a:lvl6pPr lvl="5" algn="l">
              <a:lnSpc>
                <a:spcPct val="100000"/>
              </a:lnSpc>
              <a:spcBef>
                <a:spcPts val="0"/>
              </a:spcBef>
              <a:spcAft>
                <a:spcPts val="0"/>
              </a:spcAft>
              <a:buClr>
                <a:schemeClr val="dk1"/>
              </a:buClr>
              <a:buSzPts val="1600"/>
              <a:buNone/>
              <a:defRPr b="0" sz="1600">
                <a:solidFill>
                  <a:schemeClr val="dk1"/>
                </a:solidFill>
              </a:defRPr>
            </a:lvl6pPr>
            <a:lvl7pPr lvl="6" algn="l">
              <a:lnSpc>
                <a:spcPct val="100000"/>
              </a:lnSpc>
              <a:spcBef>
                <a:spcPts val="0"/>
              </a:spcBef>
              <a:spcAft>
                <a:spcPts val="0"/>
              </a:spcAft>
              <a:buClr>
                <a:schemeClr val="dk1"/>
              </a:buClr>
              <a:buSzPts val="1600"/>
              <a:buNone/>
              <a:defRPr b="0" sz="1600">
                <a:solidFill>
                  <a:schemeClr val="dk1"/>
                </a:solidFill>
              </a:defRPr>
            </a:lvl7pPr>
            <a:lvl8pPr lvl="7" algn="l">
              <a:lnSpc>
                <a:spcPct val="100000"/>
              </a:lnSpc>
              <a:spcBef>
                <a:spcPts val="0"/>
              </a:spcBef>
              <a:spcAft>
                <a:spcPts val="0"/>
              </a:spcAft>
              <a:buClr>
                <a:schemeClr val="dk1"/>
              </a:buClr>
              <a:buSzPts val="1600"/>
              <a:buNone/>
              <a:defRPr b="0" sz="1600">
                <a:solidFill>
                  <a:schemeClr val="dk1"/>
                </a:solidFill>
              </a:defRPr>
            </a:lvl8pPr>
            <a:lvl9pPr lvl="8" algn="l">
              <a:lnSpc>
                <a:spcPct val="100000"/>
              </a:lnSpc>
              <a:spcBef>
                <a:spcPts val="0"/>
              </a:spcBef>
              <a:spcAft>
                <a:spcPts val="0"/>
              </a:spcAft>
              <a:buClr>
                <a:schemeClr val="dk1"/>
              </a:buClr>
              <a:buSzPts val="1600"/>
              <a:buNone/>
              <a:defRPr b="0" sz="1600">
                <a:solidFill>
                  <a:schemeClr val="dk1"/>
                </a:solidFill>
              </a:defRPr>
            </a:lvl9pPr>
          </a:lstStyle>
          <a:p/>
        </p:txBody>
      </p:sp>
      <p:sp>
        <p:nvSpPr>
          <p:cNvPr id="29" name="Google Shape;29;p23"/>
          <p:cNvSpPr txBox="1"/>
          <p:nvPr>
            <p:ph idx="2" type="ctrTitle"/>
          </p:nvPr>
        </p:nvSpPr>
        <p:spPr>
          <a:xfrm>
            <a:off x="457200" y="571500"/>
            <a:ext cx="38709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200"/>
              <a:buNone/>
              <a:defRPr sz="32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Green end slide 1">
  <p:cSld name="9 Green end slide 1">
    <p:spTree>
      <p:nvGrpSpPr>
        <p:cNvPr id="30" name="Shape 30"/>
        <p:cNvGrpSpPr/>
        <p:nvPr/>
      </p:nvGrpSpPr>
      <p:grpSpPr>
        <a:xfrm>
          <a:off x="0" y="0"/>
          <a:ext cx="0" cy="0"/>
          <a:chOff x="0" y="0"/>
          <a:chExt cx="0" cy="0"/>
        </a:xfrm>
      </p:grpSpPr>
      <p:pic>
        <p:nvPicPr>
          <p:cNvPr id="31" name="Google Shape;31;p24"/>
          <p:cNvPicPr preferRelativeResize="0"/>
          <p:nvPr/>
        </p:nvPicPr>
        <p:blipFill rotWithShape="1">
          <a:blip r:embed="rId2">
            <a:alphaModFix/>
          </a:blip>
          <a:srcRect b="0" l="0" r="0" t="0"/>
          <a:stretch/>
        </p:blipFill>
        <p:spPr>
          <a:xfrm>
            <a:off x="0" y="0"/>
            <a:ext cx="12192000" cy="4924425"/>
          </a:xfrm>
          <a:prstGeom prst="rect">
            <a:avLst/>
          </a:prstGeom>
          <a:noFill/>
          <a:ln>
            <a:noFill/>
          </a:ln>
        </p:spPr>
      </p:pic>
      <p:pic>
        <p:nvPicPr>
          <p:cNvPr id="32" name="Google Shape;32;p24" title="Crown Commercial Service(stacked_black).png"/>
          <p:cNvPicPr preferRelativeResize="0"/>
          <p:nvPr/>
        </p:nvPicPr>
        <p:blipFill rotWithShape="1">
          <a:blip r:embed="rId3">
            <a:alphaModFix/>
          </a:blip>
          <a:srcRect b="0" l="0" r="0" t="0"/>
          <a:stretch/>
        </p:blipFill>
        <p:spPr>
          <a:xfrm>
            <a:off x="299150" y="5090175"/>
            <a:ext cx="1779077" cy="1628776"/>
          </a:xfrm>
          <a:prstGeom prst="rect">
            <a:avLst/>
          </a:prstGeom>
          <a:noFill/>
          <a:ln>
            <a:noFill/>
          </a:ln>
        </p:spPr>
      </p:pic>
      <p:pic>
        <p:nvPicPr>
          <p:cNvPr id="33" name="Google Shape;33;p24" title="Asset 1@3x.png"/>
          <p:cNvPicPr preferRelativeResize="0"/>
          <p:nvPr/>
        </p:nvPicPr>
        <p:blipFill rotWithShape="1">
          <a:blip r:embed="rId4">
            <a:alphaModFix/>
          </a:blip>
          <a:srcRect b="0" l="0" r="0" t="0"/>
          <a:stretch/>
        </p:blipFill>
        <p:spPr>
          <a:xfrm>
            <a:off x="3866775" y="5656613"/>
            <a:ext cx="4458451" cy="495900"/>
          </a:xfrm>
          <a:prstGeom prst="rect">
            <a:avLst/>
          </a:prstGeom>
          <a:noFill/>
          <a:ln>
            <a:noFill/>
          </a:ln>
        </p:spPr>
      </p:pic>
      <p:sp>
        <p:nvSpPr>
          <p:cNvPr id="34" name="Google Shape;34;p24"/>
          <p:cNvSpPr txBox="1"/>
          <p:nvPr>
            <p:ph type="ctrTitle"/>
          </p:nvPr>
        </p:nvSpPr>
        <p:spPr>
          <a:xfrm>
            <a:off x="918250" y="719450"/>
            <a:ext cx="31479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200"/>
              <a:buNone/>
              <a:defRPr sz="32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
        <p:nvSpPr>
          <p:cNvPr id="35" name="Google Shape;35;p24"/>
          <p:cNvSpPr txBox="1"/>
          <p:nvPr>
            <p:ph idx="2" type="ctrTitle"/>
          </p:nvPr>
        </p:nvSpPr>
        <p:spPr>
          <a:xfrm>
            <a:off x="1451650" y="2873600"/>
            <a:ext cx="31479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Clr>
                <a:schemeClr val="dk1"/>
              </a:buClr>
              <a:buSzPts val="1600"/>
              <a:buNone/>
              <a:defRPr b="0" sz="1600">
                <a:solidFill>
                  <a:schemeClr val="dk1"/>
                </a:solidFill>
              </a:defRPr>
            </a:lvl3pPr>
            <a:lvl4pPr lvl="3" algn="ctr">
              <a:lnSpc>
                <a:spcPct val="100000"/>
              </a:lnSpc>
              <a:spcBef>
                <a:spcPts val="0"/>
              </a:spcBef>
              <a:spcAft>
                <a:spcPts val="0"/>
              </a:spcAft>
              <a:buClr>
                <a:schemeClr val="dk1"/>
              </a:buClr>
              <a:buSzPts val="1600"/>
              <a:buNone/>
              <a:defRPr b="0" sz="1600">
                <a:solidFill>
                  <a:schemeClr val="dk1"/>
                </a:solidFill>
              </a:defRPr>
            </a:lvl4pPr>
            <a:lvl5pPr lvl="4" algn="ctr">
              <a:lnSpc>
                <a:spcPct val="100000"/>
              </a:lnSpc>
              <a:spcBef>
                <a:spcPts val="0"/>
              </a:spcBef>
              <a:spcAft>
                <a:spcPts val="0"/>
              </a:spcAft>
              <a:buClr>
                <a:schemeClr val="dk1"/>
              </a:buClr>
              <a:buSzPts val="1600"/>
              <a:buNone/>
              <a:defRPr b="0" sz="1600">
                <a:solidFill>
                  <a:schemeClr val="dk1"/>
                </a:solidFill>
              </a:defRPr>
            </a:lvl5pPr>
            <a:lvl6pPr lvl="5" algn="ctr">
              <a:lnSpc>
                <a:spcPct val="100000"/>
              </a:lnSpc>
              <a:spcBef>
                <a:spcPts val="0"/>
              </a:spcBef>
              <a:spcAft>
                <a:spcPts val="0"/>
              </a:spcAft>
              <a:buClr>
                <a:schemeClr val="dk1"/>
              </a:buClr>
              <a:buSzPts val="1600"/>
              <a:buNone/>
              <a:defRPr b="0" sz="1600">
                <a:solidFill>
                  <a:schemeClr val="dk1"/>
                </a:solidFill>
              </a:defRPr>
            </a:lvl6pPr>
            <a:lvl7pPr lvl="6" algn="ctr">
              <a:lnSpc>
                <a:spcPct val="100000"/>
              </a:lnSpc>
              <a:spcBef>
                <a:spcPts val="0"/>
              </a:spcBef>
              <a:spcAft>
                <a:spcPts val="0"/>
              </a:spcAft>
              <a:buClr>
                <a:schemeClr val="dk1"/>
              </a:buClr>
              <a:buSzPts val="1600"/>
              <a:buNone/>
              <a:defRPr b="0" sz="1600">
                <a:solidFill>
                  <a:schemeClr val="dk1"/>
                </a:solidFill>
              </a:defRPr>
            </a:lvl7pPr>
            <a:lvl8pPr lvl="7" algn="ctr">
              <a:lnSpc>
                <a:spcPct val="100000"/>
              </a:lnSpc>
              <a:spcBef>
                <a:spcPts val="0"/>
              </a:spcBef>
              <a:spcAft>
                <a:spcPts val="0"/>
              </a:spcAft>
              <a:buClr>
                <a:schemeClr val="dk1"/>
              </a:buClr>
              <a:buSzPts val="1600"/>
              <a:buNone/>
              <a:defRPr b="0" sz="1600">
                <a:solidFill>
                  <a:schemeClr val="dk1"/>
                </a:solidFill>
              </a:defRPr>
            </a:lvl8pPr>
            <a:lvl9pPr lvl="8" algn="ctr">
              <a:lnSpc>
                <a:spcPct val="100000"/>
              </a:lnSpc>
              <a:spcBef>
                <a:spcPts val="0"/>
              </a:spcBef>
              <a:spcAft>
                <a:spcPts val="0"/>
              </a:spcAft>
              <a:buClr>
                <a:schemeClr val="dk1"/>
              </a:buClr>
              <a:buSzPts val="1600"/>
              <a:buNone/>
              <a:defRPr b="0" sz="1600">
                <a:solidFill>
                  <a:schemeClr val="dk1"/>
                </a:solidFill>
              </a:defRPr>
            </a:lvl9pPr>
          </a:lstStyle>
          <a:p/>
        </p:txBody>
      </p:sp>
      <p:sp>
        <p:nvSpPr>
          <p:cNvPr id="36" name="Google Shape;36;p24"/>
          <p:cNvSpPr txBox="1"/>
          <p:nvPr/>
        </p:nvSpPr>
        <p:spPr>
          <a:xfrm>
            <a:off x="1786325" y="4190538"/>
            <a:ext cx="2707200" cy="2736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FFFFFF"/>
              </a:buClr>
              <a:buSzPts val="1100"/>
              <a:buFont typeface="Arial"/>
              <a:buNone/>
            </a:pPr>
            <a:r>
              <a:rPr b="0" i="0" lang="en-GB" sz="1600" u="none" cap="none" strike="noStrike">
                <a:solidFill>
                  <a:schemeClr val="dk1"/>
                </a:solidFill>
                <a:latin typeface="Arial"/>
                <a:ea typeface="Arial"/>
                <a:cs typeface="Arial"/>
                <a:sym typeface="Arial"/>
              </a:rPr>
              <a:t>Crown Commercial Service</a:t>
            </a:r>
            <a:endParaRPr b="0" i="0" sz="1600" u="none" cap="none" strike="noStrike">
              <a:solidFill>
                <a:schemeClr val="dk1"/>
              </a:solidFill>
              <a:latin typeface="Arial"/>
              <a:ea typeface="Arial"/>
              <a:cs typeface="Arial"/>
              <a:sym typeface="Arial"/>
            </a:endParaRPr>
          </a:p>
        </p:txBody>
      </p:sp>
      <p:pic>
        <p:nvPicPr>
          <p:cNvPr id="37" name="Google Shape;37;p24"/>
          <p:cNvPicPr preferRelativeResize="0"/>
          <p:nvPr/>
        </p:nvPicPr>
        <p:blipFill rotWithShape="1">
          <a:blip r:embed="rId5">
            <a:alphaModFix/>
          </a:blip>
          <a:srcRect b="0" l="0" r="0" t="0"/>
          <a:stretch/>
        </p:blipFill>
        <p:spPr>
          <a:xfrm>
            <a:off x="1476300" y="4226500"/>
            <a:ext cx="201695" cy="201675"/>
          </a:xfrm>
          <a:prstGeom prst="rect">
            <a:avLst/>
          </a:prstGeom>
          <a:noFill/>
          <a:ln>
            <a:noFill/>
          </a:ln>
        </p:spPr>
      </p:pic>
      <p:pic>
        <p:nvPicPr>
          <p:cNvPr id="38" name="Google Shape;38;p24"/>
          <p:cNvPicPr preferRelativeResize="0"/>
          <p:nvPr/>
        </p:nvPicPr>
        <p:blipFill rotWithShape="1">
          <a:blip r:embed="rId6">
            <a:alphaModFix/>
          </a:blip>
          <a:srcRect b="0" l="0" r="0" t="0"/>
          <a:stretch/>
        </p:blipFill>
        <p:spPr>
          <a:xfrm>
            <a:off x="918250" y="2239900"/>
            <a:ext cx="444625" cy="4446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option 3_1">
  <p:cSld name="BLANK_2">
    <p:spTree>
      <p:nvGrpSpPr>
        <p:cNvPr id="39" name="Shape 39"/>
        <p:cNvGrpSpPr/>
        <p:nvPr/>
      </p:nvGrpSpPr>
      <p:grpSpPr>
        <a:xfrm>
          <a:off x="0" y="0"/>
          <a:ext cx="0" cy="0"/>
          <a:chOff x="0" y="0"/>
          <a:chExt cx="0" cy="0"/>
        </a:xfrm>
      </p:grpSpPr>
      <p:sp>
        <p:nvSpPr>
          <p:cNvPr id="40" name="Google Shape;40;p25"/>
          <p:cNvSpPr txBox="1"/>
          <p:nvPr>
            <p:ph idx="12" type="sldNum"/>
          </p:nvPr>
        </p:nvSpPr>
        <p:spPr>
          <a:xfrm>
            <a:off x="11296610" y="6217622"/>
            <a:ext cx="731700" cy="5247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41" name="Google Shape;41;p25"/>
          <p:cNvPicPr preferRelativeResize="0"/>
          <p:nvPr/>
        </p:nvPicPr>
        <p:blipFill rotWithShape="1">
          <a:blip r:embed="rId2">
            <a:alphaModFix/>
          </a:blip>
          <a:srcRect b="0" l="5213" r="65468" t="0"/>
          <a:stretch/>
        </p:blipFill>
        <p:spPr>
          <a:xfrm>
            <a:off x="0" y="0"/>
            <a:ext cx="3574600" cy="6858000"/>
          </a:xfrm>
          <a:prstGeom prst="rect">
            <a:avLst/>
          </a:prstGeom>
          <a:noFill/>
          <a:ln>
            <a:noFill/>
          </a:ln>
        </p:spPr>
      </p:pic>
      <p:sp>
        <p:nvSpPr>
          <p:cNvPr id="42" name="Google Shape;42;p25"/>
          <p:cNvSpPr txBox="1"/>
          <p:nvPr>
            <p:ph type="ctrTitle"/>
          </p:nvPr>
        </p:nvSpPr>
        <p:spPr>
          <a:xfrm>
            <a:off x="3773075" y="3494125"/>
            <a:ext cx="7014000" cy="2529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Clr>
                <a:schemeClr val="dk1"/>
              </a:buClr>
              <a:buSzPts val="1600"/>
              <a:buNone/>
              <a:defRPr b="0" sz="1600">
                <a:solidFill>
                  <a:schemeClr val="dk1"/>
                </a:solidFill>
              </a:defRPr>
            </a:lvl3pPr>
            <a:lvl4pPr lvl="3" algn="ctr">
              <a:lnSpc>
                <a:spcPct val="100000"/>
              </a:lnSpc>
              <a:spcBef>
                <a:spcPts val="0"/>
              </a:spcBef>
              <a:spcAft>
                <a:spcPts val="0"/>
              </a:spcAft>
              <a:buClr>
                <a:schemeClr val="dk1"/>
              </a:buClr>
              <a:buSzPts val="1600"/>
              <a:buNone/>
              <a:defRPr b="0" sz="1600">
                <a:solidFill>
                  <a:schemeClr val="dk1"/>
                </a:solidFill>
              </a:defRPr>
            </a:lvl4pPr>
            <a:lvl5pPr lvl="4" algn="ctr">
              <a:lnSpc>
                <a:spcPct val="100000"/>
              </a:lnSpc>
              <a:spcBef>
                <a:spcPts val="0"/>
              </a:spcBef>
              <a:spcAft>
                <a:spcPts val="0"/>
              </a:spcAft>
              <a:buClr>
                <a:schemeClr val="dk1"/>
              </a:buClr>
              <a:buSzPts val="1600"/>
              <a:buNone/>
              <a:defRPr b="0" sz="1600">
                <a:solidFill>
                  <a:schemeClr val="dk1"/>
                </a:solidFill>
              </a:defRPr>
            </a:lvl5pPr>
            <a:lvl6pPr lvl="5" algn="ctr">
              <a:lnSpc>
                <a:spcPct val="100000"/>
              </a:lnSpc>
              <a:spcBef>
                <a:spcPts val="0"/>
              </a:spcBef>
              <a:spcAft>
                <a:spcPts val="0"/>
              </a:spcAft>
              <a:buClr>
                <a:schemeClr val="dk1"/>
              </a:buClr>
              <a:buSzPts val="1600"/>
              <a:buNone/>
              <a:defRPr b="0" sz="1600">
                <a:solidFill>
                  <a:schemeClr val="dk1"/>
                </a:solidFill>
              </a:defRPr>
            </a:lvl6pPr>
            <a:lvl7pPr lvl="6" algn="ctr">
              <a:lnSpc>
                <a:spcPct val="100000"/>
              </a:lnSpc>
              <a:spcBef>
                <a:spcPts val="0"/>
              </a:spcBef>
              <a:spcAft>
                <a:spcPts val="0"/>
              </a:spcAft>
              <a:buClr>
                <a:schemeClr val="dk1"/>
              </a:buClr>
              <a:buSzPts val="1600"/>
              <a:buNone/>
              <a:defRPr b="0" sz="1600">
                <a:solidFill>
                  <a:schemeClr val="dk1"/>
                </a:solidFill>
              </a:defRPr>
            </a:lvl7pPr>
            <a:lvl8pPr lvl="7" algn="ctr">
              <a:lnSpc>
                <a:spcPct val="100000"/>
              </a:lnSpc>
              <a:spcBef>
                <a:spcPts val="0"/>
              </a:spcBef>
              <a:spcAft>
                <a:spcPts val="0"/>
              </a:spcAft>
              <a:buClr>
                <a:schemeClr val="dk1"/>
              </a:buClr>
              <a:buSzPts val="1600"/>
              <a:buNone/>
              <a:defRPr b="0" sz="1600">
                <a:solidFill>
                  <a:schemeClr val="dk1"/>
                </a:solidFill>
              </a:defRPr>
            </a:lvl8pPr>
            <a:lvl9pPr lvl="8" algn="ctr">
              <a:lnSpc>
                <a:spcPct val="100000"/>
              </a:lnSpc>
              <a:spcBef>
                <a:spcPts val="0"/>
              </a:spcBef>
              <a:spcAft>
                <a:spcPts val="0"/>
              </a:spcAft>
              <a:buClr>
                <a:schemeClr val="dk1"/>
              </a:buClr>
              <a:buSzPts val="1600"/>
              <a:buNone/>
              <a:defRPr b="0" sz="1600">
                <a:solidFill>
                  <a:schemeClr val="dk1"/>
                </a:solidFill>
              </a:defRPr>
            </a:lvl9pPr>
          </a:lstStyle>
          <a:p/>
        </p:txBody>
      </p:sp>
      <p:sp>
        <p:nvSpPr>
          <p:cNvPr id="43" name="Google Shape;43;p25"/>
          <p:cNvSpPr txBox="1"/>
          <p:nvPr>
            <p:ph idx="2" type="ctrTitle"/>
          </p:nvPr>
        </p:nvSpPr>
        <p:spPr>
          <a:xfrm>
            <a:off x="3773075" y="851975"/>
            <a:ext cx="75234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200"/>
              <a:buNone/>
              <a:defRPr sz="32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_1_1_1_1_1_1_1_1_1_1_1_1_1_1_1_1_1_1_1_1_1_1_1_1_1_1_1_1_1_1_1_1_1_1_1_1_1_1_1_2_1_1_1_1_1_1_1_1_1_1_1_2_1_1_1_1_1_3_1_1_1_1_1_1_1_1_1_1_1_1_1_1_1_1_1_1_1_1_1_1_2">
    <p:spTree>
      <p:nvGrpSpPr>
        <p:cNvPr id="44" name="Shape 44"/>
        <p:cNvGrpSpPr/>
        <p:nvPr/>
      </p:nvGrpSpPr>
      <p:grpSpPr>
        <a:xfrm>
          <a:off x="0" y="0"/>
          <a:ext cx="0" cy="0"/>
          <a:chOff x="0" y="0"/>
          <a:chExt cx="0" cy="0"/>
        </a:xfrm>
      </p:grpSpPr>
      <p:sp>
        <p:nvSpPr>
          <p:cNvPr id="45" name="Google Shape;45;p26"/>
          <p:cNvSpPr txBox="1"/>
          <p:nvPr>
            <p:ph type="ctrTitle"/>
          </p:nvPr>
        </p:nvSpPr>
        <p:spPr>
          <a:xfrm>
            <a:off x="378950" y="3426500"/>
            <a:ext cx="2523900" cy="2935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46" name="Google Shape;46;p26"/>
          <p:cNvSpPr txBox="1"/>
          <p:nvPr>
            <p:ph idx="2" type="ctrTitle"/>
          </p:nvPr>
        </p:nvSpPr>
        <p:spPr>
          <a:xfrm>
            <a:off x="378950" y="851975"/>
            <a:ext cx="30564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200"/>
              <a:buNone/>
              <a:defRPr sz="32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copy">
  <p:cSld name="CUSTOM_10">
    <p:spTree>
      <p:nvGrpSpPr>
        <p:cNvPr id="47" name="Shape 47"/>
        <p:cNvGrpSpPr/>
        <p:nvPr/>
      </p:nvGrpSpPr>
      <p:grpSpPr>
        <a:xfrm>
          <a:off x="0" y="0"/>
          <a:ext cx="0" cy="0"/>
          <a:chOff x="0" y="0"/>
          <a:chExt cx="0" cy="0"/>
        </a:xfrm>
      </p:grpSpPr>
      <p:sp>
        <p:nvSpPr>
          <p:cNvPr id="48" name="Google Shape;48;p27"/>
          <p:cNvSpPr/>
          <p:nvPr/>
        </p:nvSpPr>
        <p:spPr>
          <a:xfrm rot="5400000">
            <a:off x="5812225" y="-4906675"/>
            <a:ext cx="479700" cy="11844600"/>
          </a:xfrm>
          <a:prstGeom prst="round2SameRect">
            <a:avLst>
              <a:gd fmla="val 46281" name="adj1"/>
              <a:gd fmla="val 50000" name="adj2"/>
            </a:avLst>
          </a:prstGeom>
          <a:solidFill>
            <a:srgbClr val="FFC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7"/>
          <p:cNvSpPr txBox="1"/>
          <p:nvPr>
            <p:ph type="ctrTitle"/>
          </p:nvPr>
        </p:nvSpPr>
        <p:spPr>
          <a:xfrm>
            <a:off x="378950" y="1668050"/>
            <a:ext cx="9909300" cy="4617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0" name="Google Shape;50;p27"/>
          <p:cNvSpPr txBox="1"/>
          <p:nvPr>
            <p:ph idx="2" type="ctrTitle"/>
          </p:nvPr>
        </p:nvSpPr>
        <p:spPr>
          <a:xfrm>
            <a:off x="378950" y="775775"/>
            <a:ext cx="95817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copy 1">
  <p:cSld name="CUSTOM_11">
    <p:spTree>
      <p:nvGrpSpPr>
        <p:cNvPr id="51" name="Shape 51"/>
        <p:cNvGrpSpPr/>
        <p:nvPr/>
      </p:nvGrpSpPr>
      <p:grpSpPr>
        <a:xfrm>
          <a:off x="0" y="0"/>
          <a:ext cx="0" cy="0"/>
          <a:chOff x="0" y="0"/>
          <a:chExt cx="0" cy="0"/>
        </a:xfrm>
      </p:grpSpPr>
      <p:sp>
        <p:nvSpPr>
          <p:cNvPr id="52" name="Google Shape;52;p28"/>
          <p:cNvSpPr/>
          <p:nvPr/>
        </p:nvSpPr>
        <p:spPr>
          <a:xfrm rot="5400000">
            <a:off x="5812225" y="-4906675"/>
            <a:ext cx="479700" cy="11844600"/>
          </a:xfrm>
          <a:prstGeom prst="round2SameRect">
            <a:avLst>
              <a:gd fmla="val 46281" name="adj1"/>
              <a:gd fmla="val 50000" name="adj2"/>
            </a:avLst>
          </a:prstGeom>
          <a:solidFill>
            <a:srgbClr val="FFC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8"/>
          <p:cNvSpPr txBox="1"/>
          <p:nvPr>
            <p:ph type="ctrTitle"/>
          </p:nvPr>
        </p:nvSpPr>
        <p:spPr>
          <a:xfrm>
            <a:off x="378950" y="1668050"/>
            <a:ext cx="9909300" cy="4617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None/>
              <a:defRPr b="0" sz="16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4" name="Google Shape;54;p28"/>
          <p:cNvSpPr txBox="1"/>
          <p:nvPr>
            <p:ph idx="2" type="ctrTitle"/>
          </p:nvPr>
        </p:nvSpPr>
        <p:spPr>
          <a:xfrm>
            <a:off x="378950" y="775775"/>
            <a:ext cx="9581700" cy="843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842" y="2647826"/>
            <a:ext cx="10520700" cy="736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4600"/>
              <a:buFont typeface="Arial"/>
              <a:buNone/>
              <a:defRPr b="1" i="0" sz="4600" u="none" cap="none" strike="noStrike">
                <a:solidFill>
                  <a:srgbClr val="FFFFFF"/>
                </a:solidFill>
                <a:latin typeface="Arial"/>
                <a:ea typeface="Arial"/>
                <a:cs typeface="Arial"/>
                <a:sym typeface="Arial"/>
              </a:defRPr>
            </a:lvl9pPr>
          </a:lstStyle>
          <a:p/>
        </p:txBody>
      </p:sp>
      <p:sp>
        <p:nvSpPr>
          <p:cNvPr id="7" name="Google Shape;7;p19"/>
          <p:cNvSpPr txBox="1"/>
          <p:nvPr>
            <p:ph idx="1" type="body"/>
          </p:nvPr>
        </p:nvSpPr>
        <p:spPr>
          <a:xfrm>
            <a:off x="609916" y="1577339"/>
            <a:ext cx="10978500" cy="4526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8" name="Google Shape;8;p19"/>
          <p:cNvSpPr txBox="1"/>
          <p:nvPr>
            <p:ph idx="12" type="sldNum"/>
          </p:nvPr>
        </p:nvSpPr>
        <p:spPr>
          <a:xfrm>
            <a:off x="11321459" y="6377940"/>
            <a:ext cx="267000" cy="2793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info@crowncommercial.gov.uk" TargetMode="External"/><Relationship Id="rId4" Type="http://schemas.openxmlformats.org/officeDocument/2006/relationships/hyperlink" Target="http://www.crowncommercial.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slid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299150" y="1198200"/>
            <a:ext cx="3664500" cy="208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600"/>
              <a:buNone/>
            </a:pPr>
            <a:r>
              <a:rPr lang="en-GB"/>
              <a:t>Digital and IT  Professional Services 2</a:t>
            </a:r>
            <a:endParaRPr/>
          </a:p>
        </p:txBody>
      </p:sp>
      <p:sp>
        <p:nvSpPr>
          <p:cNvPr id="66" name="Google Shape;66;p1"/>
          <p:cNvSpPr txBox="1"/>
          <p:nvPr>
            <p:ph idx="2" type="ctrTitle"/>
          </p:nvPr>
        </p:nvSpPr>
        <p:spPr>
          <a:xfrm>
            <a:off x="299150" y="3369100"/>
            <a:ext cx="3567600" cy="1219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GB"/>
              <a:t>Supplier Engagement Session -  Friday 27</a:t>
            </a:r>
            <a:r>
              <a:rPr baseline="30000" lang="en-GB"/>
              <a:t>th</a:t>
            </a:r>
            <a:r>
              <a:rPr lang="en-GB"/>
              <a:t> March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type="ctrTitle"/>
          </p:nvPr>
        </p:nvSpPr>
        <p:spPr>
          <a:xfrm>
            <a:off x="4252866" y="1156841"/>
            <a:ext cx="7252500" cy="33163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600"/>
              <a:buNone/>
            </a:pPr>
            <a:r>
              <a:rPr lang="en-GB" sz="2200"/>
              <a:t>Q1-Q2 FY2026-27</a:t>
            </a:r>
            <a:br>
              <a:rPr lang="en-GB" sz="2200"/>
            </a:br>
            <a:r>
              <a:rPr lang="en-GB" sz="2200"/>
              <a:t>Internal stakeholder and industry engagement</a:t>
            </a:r>
            <a:br>
              <a:rPr lang="en-GB" sz="2200"/>
            </a:br>
            <a:r>
              <a:rPr lang="en-GB" sz="2200"/>
              <a:t>Outline Business Case governance</a:t>
            </a:r>
            <a:br>
              <a:rPr lang="en-GB" sz="2200"/>
            </a:br>
            <a:br>
              <a:rPr lang="en-GB" sz="2200"/>
            </a:br>
            <a:r>
              <a:rPr lang="en-GB" sz="2200"/>
              <a:t>Q3-Q4 FY2026-27</a:t>
            </a:r>
            <a:br>
              <a:rPr lang="en-GB" sz="2200"/>
            </a:br>
            <a:r>
              <a:rPr lang="en-GB" sz="2200"/>
              <a:t>Continuation of industry engagement</a:t>
            </a:r>
            <a:br>
              <a:rPr lang="en-GB" sz="2200"/>
            </a:br>
            <a:r>
              <a:rPr lang="en-GB" sz="2200"/>
              <a:t>Final Business Case governance</a:t>
            </a:r>
            <a:br>
              <a:rPr lang="en-GB" sz="2200"/>
            </a:br>
            <a:r>
              <a:rPr lang="en-GB" sz="2200"/>
              <a:t>Develop ITT pack</a:t>
            </a:r>
            <a:br>
              <a:rPr lang="en-GB" sz="2200"/>
            </a:br>
            <a:r>
              <a:rPr lang="en-GB" sz="2200"/>
              <a:t>Tender period</a:t>
            </a:r>
            <a:br>
              <a:rPr lang="en-GB" sz="2200"/>
            </a:br>
            <a:br>
              <a:rPr lang="en-GB" sz="2200"/>
            </a:br>
            <a:r>
              <a:rPr lang="en-GB" sz="2200"/>
              <a:t>Q1-Q3 FY2027-28</a:t>
            </a:r>
            <a:br>
              <a:rPr lang="en-GB" sz="2200"/>
            </a:br>
            <a:r>
              <a:rPr lang="en-GB" sz="2200"/>
              <a:t>Evaluation </a:t>
            </a:r>
            <a:br>
              <a:rPr lang="en-GB" sz="2200"/>
            </a:br>
            <a:r>
              <a:rPr lang="en-GB" sz="2200"/>
              <a:t> </a:t>
            </a:r>
            <a:br>
              <a:rPr lang="en-GB" sz="2200"/>
            </a:br>
            <a:endParaRPr sz="2200"/>
          </a:p>
        </p:txBody>
      </p:sp>
      <p:sp>
        <p:nvSpPr>
          <p:cNvPr id="129" name="Google Shape;129;p9"/>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Timeline</a:t>
            </a:r>
            <a:endParaRPr/>
          </a:p>
        </p:txBody>
      </p:sp>
      <p:sp>
        <p:nvSpPr>
          <p:cNvPr id="130" name="Google Shape;130;p9"/>
          <p:cNvSpPr/>
          <p:nvPr/>
        </p:nvSpPr>
        <p:spPr>
          <a:xfrm>
            <a:off x="8093676" y="2903838"/>
            <a:ext cx="3873843" cy="3523529"/>
          </a:xfrm>
          <a:prstGeom prst="star5">
            <a:avLst>
              <a:gd fmla="val 19098" name="adj"/>
              <a:gd fmla="val 105146" name="hf"/>
              <a:gd fmla="val 110557" name="vf"/>
            </a:avLst>
          </a:prstGeom>
          <a:solidFill>
            <a:schemeClr val="accent1"/>
          </a:solidFill>
          <a:ln cap="flat" cmpd="sng" w="25400">
            <a:solidFill>
              <a:srgbClr val="464D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Q4 2027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Framework award</a:t>
            </a:r>
            <a:endParaRPr b="0" i="0" sz="1400" u="none" cap="none" strike="noStrike">
              <a:solidFill>
                <a:srgbClr val="000000"/>
              </a:solidFill>
              <a:latin typeface="Arial"/>
              <a:ea typeface="Arial"/>
              <a:cs typeface="Arial"/>
              <a:sym typeface="Arial"/>
            </a:endParaRPr>
          </a:p>
        </p:txBody>
      </p:sp>
      <p:sp>
        <p:nvSpPr>
          <p:cNvPr id="131" name="Google Shape;131;p9"/>
          <p:cNvSpPr txBox="1"/>
          <p:nvPr/>
        </p:nvSpPr>
        <p:spPr>
          <a:xfrm>
            <a:off x="10227450" y="20670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ctrTitle"/>
          </p:nvPr>
        </p:nvSpPr>
        <p:spPr>
          <a:xfrm>
            <a:off x="1145966" y="971736"/>
            <a:ext cx="9909300" cy="5602800"/>
          </a:xfrm>
          <a:prstGeom prst="rect">
            <a:avLst/>
          </a:prstGeom>
          <a:noFill/>
          <a:ln>
            <a:noFill/>
          </a:ln>
        </p:spPr>
        <p:txBody>
          <a:bodyPr anchorCtr="0" anchor="t" bIns="0" lIns="0" spcFirstLastPara="1" rIns="0" wrap="square" tIns="0">
            <a:noAutofit/>
          </a:bodyPr>
          <a:lstStyle/>
          <a:p>
            <a:pPr indent="-514350" lvl="0" marL="514350" rtl="0" algn="l">
              <a:lnSpc>
                <a:spcPct val="100000"/>
              </a:lnSpc>
              <a:spcBef>
                <a:spcPts val="0"/>
              </a:spcBef>
              <a:spcAft>
                <a:spcPts val="0"/>
              </a:spcAft>
              <a:buSzPts val="1600"/>
              <a:buNone/>
            </a:pPr>
            <a:br>
              <a:rPr lang="en-GB" sz="2100"/>
            </a:br>
            <a:r>
              <a:rPr lang="en-GB" sz="2100"/>
              <a:t>Defence and Security Framework (for Defence and Security Contracts)</a:t>
            </a:r>
            <a:br>
              <a:rPr lang="en-GB" sz="2100"/>
            </a:br>
            <a:br>
              <a:rPr lang="en-GB" sz="2100"/>
            </a:br>
            <a:r>
              <a:rPr lang="en-GB" sz="2100"/>
              <a:t>Increase SME participation </a:t>
            </a:r>
            <a:br>
              <a:rPr lang="en-GB" sz="2100"/>
            </a:br>
            <a:br>
              <a:rPr lang="en-GB" sz="2100"/>
            </a:br>
            <a:r>
              <a:rPr lang="en-GB" sz="2100"/>
              <a:t>Contract for professional services across all security classifications</a:t>
            </a:r>
            <a:br>
              <a:rPr lang="en-GB" sz="2100"/>
            </a:br>
            <a:br>
              <a:rPr lang="en-GB" sz="2100"/>
            </a:br>
            <a:r>
              <a:rPr lang="en-GB" sz="2100"/>
              <a:t>Competition by default, with the ability to award quickly</a:t>
            </a:r>
            <a:br>
              <a:rPr lang="en-GB" sz="2100"/>
            </a:br>
            <a:br>
              <a:rPr lang="en-GB" sz="2100"/>
            </a:br>
            <a:r>
              <a:rPr lang="en-GB" sz="2100"/>
              <a:t>Co-creation where appropriate</a:t>
            </a:r>
            <a:br>
              <a:rPr lang="en-GB" sz="2100"/>
            </a:br>
            <a:br>
              <a:rPr lang="en-GB" sz="2100"/>
            </a:br>
            <a:r>
              <a:rPr lang="en-GB" sz="2100"/>
              <a:t>Outcomes-based contracting by default, labour-based by exception</a:t>
            </a:r>
            <a:br>
              <a:rPr lang="en-GB" sz="2100"/>
            </a:br>
            <a:br>
              <a:rPr lang="en-GB" sz="2100"/>
            </a:br>
            <a:r>
              <a:rPr lang="en-GB" sz="2100"/>
              <a:t>Inside/outside IR35 flexibility </a:t>
            </a:r>
            <a:br>
              <a:rPr lang="en-GB" sz="2100"/>
            </a:br>
            <a:br>
              <a:rPr lang="en-GB" sz="2100"/>
            </a:br>
            <a:r>
              <a:rPr lang="en-GB" sz="2100"/>
              <a:t>Increased management information requirements</a:t>
            </a:r>
            <a:br>
              <a:rPr lang="en-GB" sz="2100"/>
            </a:br>
            <a:br>
              <a:rPr lang="en-GB" sz="2100"/>
            </a:br>
            <a:r>
              <a:rPr lang="en-GB" sz="2100"/>
              <a:t>Transition to conflict provisions</a:t>
            </a:r>
            <a:endParaRPr sz="2100"/>
          </a:p>
        </p:txBody>
      </p:sp>
      <p:sp>
        <p:nvSpPr>
          <p:cNvPr id="137" name="Google Shape;137;p10"/>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Factors common to all Lot concepts</a:t>
            </a:r>
            <a:endParaRPr/>
          </a:p>
        </p:txBody>
      </p:sp>
      <p:sp>
        <p:nvSpPr>
          <p:cNvPr id="138" name="Google Shape;138;p10"/>
          <p:cNvSpPr txBox="1"/>
          <p:nvPr/>
        </p:nvSpPr>
        <p:spPr>
          <a:xfrm>
            <a:off x="10131150" y="1371975"/>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Lot Concept A (pros and cons)</a:t>
            </a:r>
            <a:endParaRPr/>
          </a:p>
        </p:txBody>
      </p:sp>
      <p:graphicFrame>
        <p:nvGraphicFramePr>
          <p:cNvPr id="144" name="Google Shape;144;p11"/>
          <p:cNvGraphicFramePr/>
          <p:nvPr/>
        </p:nvGraphicFramePr>
        <p:xfrm>
          <a:off x="496888" y="2036311"/>
          <a:ext cx="3000000" cy="3000000"/>
        </p:xfrm>
        <a:graphic>
          <a:graphicData uri="http://schemas.openxmlformats.org/drawingml/2006/table">
            <a:tbl>
              <a:tblPr bandRow="1" firstRow="1">
                <a:noFill/>
                <a:tableStyleId>{0D49C45E-705F-46D2-A21D-782D0154F8AB}</a:tableStyleId>
              </a:tblPr>
              <a:tblGrid>
                <a:gridCol w="11204575"/>
              </a:tblGrid>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Lot 1: Solution, Enterprise &amp; Tech Architecture, Data, Innovation Tech Assurance &amp; KIM</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Lot 2: Dev, Apps, UX, Dev Ops, Sys Design &amp; App Support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Lot 3: Cyber Security, Crypto, Sec Ops &amp; Integrated systems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Lot 4: Infrastructure Data Centre, Hardware engineers &amp; Telecoms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Lot 5: Project, Programme and Portfolio Management (P3M)</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Lot 6: Intelligence Solutions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
        <p:nvSpPr>
          <p:cNvPr id="145" name="Google Shape;145;p11"/>
          <p:cNvSpPr txBox="1"/>
          <p:nvPr/>
        </p:nvSpPr>
        <p:spPr>
          <a:xfrm>
            <a:off x="10190925" y="125640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12"/>
          <p:cNvGrpSpPr/>
          <p:nvPr/>
        </p:nvGrpSpPr>
        <p:grpSpPr>
          <a:xfrm>
            <a:off x="298506" y="1717208"/>
            <a:ext cx="3518955" cy="3803192"/>
            <a:chOff x="5038" y="877083"/>
            <a:chExt cx="3518955" cy="3803192"/>
          </a:xfrm>
        </p:grpSpPr>
        <p:sp>
          <p:nvSpPr>
            <p:cNvPr id="151" name="Google Shape;151;p12"/>
            <p:cNvSpPr/>
            <p:nvPr/>
          </p:nvSpPr>
          <p:spPr>
            <a:xfrm>
              <a:off x="884685" y="2860370"/>
              <a:ext cx="1819905" cy="181990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2"/>
            <p:cNvSpPr txBox="1"/>
            <p:nvPr/>
          </p:nvSpPr>
          <p:spPr>
            <a:xfrm>
              <a:off x="1151204" y="3126889"/>
              <a:ext cx="1286867" cy="128686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Lot 1: Design, Architecture and Engineering</a:t>
              </a:r>
              <a:endParaRPr b="0" i="0" sz="1400" u="none" cap="none" strike="noStrike">
                <a:solidFill>
                  <a:srgbClr val="000000"/>
                </a:solidFill>
                <a:latin typeface="Arial"/>
                <a:ea typeface="Arial"/>
                <a:cs typeface="Arial"/>
                <a:sym typeface="Arial"/>
              </a:endParaRPr>
            </a:p>
          </p:txBody>
        </p:sp>
        <p:sp>
          <p:nvSpPr>
            <p:cNvPr id="153" name="Google Shape;153;p12"/>
            <p:cNvSpPr/>
            <p:nvPr/>
          </p:nvSpPr>
          <p:spPr>
            <a:xfrm rot="-6767530">
              <a:off x="441615" y="1953222"/>
              <a:ext cx="1396898" cy="51867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2"/>
            <p:cNvSpPr/>
            <p:nvPr/>
          </p:nvSpPr>
          <p:spPr>
            <a:xfrm>
              <a:off x="5038" y="877083"/>
              <a:ext cx="1728909" cy="1383127"/>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2"/>
            <p:cNvSpPr txBox="1"/>
            <p:nvPr/>
          </p:nvSpPr>
          <p:spPr>
            <a:xfrm>
              <a:off x="45548" y="917593"/>
              <a:ext cx="1647889" cy="1302107"/>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Lot 1: Solution, Enterprise &amp; Tech Architecture, Data, Innovation Tech Assurance &amp; KIM</a:t>
              </a:r>
              <a:endParaRPr b="0" i="0" sz="1400" u="none" cap="none" strike="noStrike">
                <a:solidFill>
                  <a:schemeClr val="lt1"/>
                </a:solidFill>
                <a:latin typeface="Arial"/>
                <a:ea typeface="Arial"/>
                <a:cs typeface="Arial"/>
                <a:sym typeface="Arial"/>
              </a:endParaRPr>
            </a:p>
          </p:txBody>
        </p:sp>
        <p:sp>
          <p:nvSpPr>
            <p:cNvPr id="156" name="Google Shape;156;p12"/>
            <p:cNvSpPr/>
            <p:nvPr/>
          </p:nvSpPr>
          <p:spPr>
            <a:xfrm rot="-4101685">
              <a:off x="1731126" y="1961277"/>
              <a:ext cx="1356584" cy="51867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2"/>
            <p:cNvSpPr/>
            <p:nvPr/>
          </p:nvSpPr>
          <p:spPr>
            <a:xfrm>
              <a:off x="1795084" y="898558"/>
              <a:ext cx="1728909" cy="1383127"/>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2"/>
            <p:cNvSpPr txBox="1"/>
            <p:nvPr/>
          </p:nvSpPr>
          <p:spPr>
            <a:xfrm>
              <a:off x="1835594" y="939068"/>
              <a:ext cx="1647889" cy="1302107"/>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Lot 2: Dev, Apps, UX, Dev Ops, Sys Design &amp; App Support</a:t>
              </a:r>
              <a:endParaRPr b="0" i="0" sz="1400" u="none" cap="none" strike="noStrike">
                <a:solidFill>
                  <a:schemeClr val="lt1"/>
                </a:solidFill>
                <a:latin typeface="Arial"/>
                <a:ea typeface="Arial"/>
                <a:cs typeface="Arial"/>
                <a:sym typeface="Arial"/>
              </a:endParaRPr>
            </a:p>
          </p:txBody>
        </p:sp>
      </p:grpSp>
      <p:grpSp>
        <p:nvGrpSpPr>
          <p:cNvPr id="159" name="Google Shape;159;p12"/>
          <p:cNvGrpSpPr/>
          <p:nvPr/>
        </p:nvGrpSpPr>
        <p:grpSpPr>
          <a:xfrm>
            <a:off x="4083396" y="1749074"/>
            <a:ext cx="3518955" cy="3803192"/>
            <a:chOff x="5038" y="877083"/>
            <a:chExt cx="3518955" cy="3803192"/>
          </a:xfrm>
        </p:grpSpPr>
        <p:sp>
          <p:nvSpPr>
            <p:cNvPr id="160" name="Google Shape;160;p12"/>
            <p:cNvSpPr/>
            <p:nvPr/>
          </p:nvSpPr>
          <p:spPr>
            <a:xfrm>
              <a:off x="884685" y="2860370"/>
              <a:ext cx="1819905" cy="181990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2"/>
            <p:cNvSpPr txBox="1"/>
            <p:nvPr/>
          </p:nvSpPr>
          <p:spPr>
            <a:xfrm>
              <a:off x="1151204" y="3126889"/>
              <a:ext cx="1286867" cy="1286867"/>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000000"/>
                </a:buClr>
                <a:buSzPts val="1900"/>
                <a:buFont typeface="Arial"/>
                <a:buNone/>
              </a:pPr>
              <a:r>
                <a:rPr b="0" i="0" lang="en-GB" sz="1900" u="none" cap="none" strike="noStrike">
                  <a:solidFill>
                    <a:schemeClr val="lt1"/>
                  </a:solidFill>
                  <a:latin typeface="Arial"/>
                  <a:ea typeface="Arial"/>
                  <a:cs typeface="Arial"/>
                  <a:sym typeface="Arial"/>
                </a:rPr>
                <a:t>Lot 2: Secure Systems, Cyber &amp; Intelligence</a:t>
              </a:r>
              <a:endParaRPr b="0" i="0" sz="1400" u="none" cap="none" strike="noStrike">
                <a:solidFill>
                  <a:srgbClr val="000000"/>
                </a:solidFill>
                <a:latin typeface="Arial"/>
                <a:ea typeface="Arial"/>
                <a:cs typeface="Arial"/>
                <a:sym typeface="Arial"/>
              </a:endParaRPr>
            </a:p>
          </p:txBody>
        </p:sp>
        <p:sp>
          <p:nvSpPr>
            <p:cNvPr id="162" name="Google Shape;162;p12"/>
            <p:cNvSpPr/>
            <p:nvPr/>
          </p:nvSpPr>
          <p:spPr>
            <a:xfrm rot="-6767530">
              <a:off x="441615" y="1953222"/>
              <a:ext cx="1396898" cy="51867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2"/>
            <p:cNvSpPr/>
            <p:nvPr/>
          </p:nvSpPr>
          <p:spPr>
            <a:xfrm>
              <a:off x="5038" y="877083"/>
              <a:ext cx="1728909" cy="1383127"/>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2"/>
            <p:cNvSpPr txBox="1"/>
            <p:nvPr/>
          </p:nvSpPr>
          <p:spPr>
            <a:xfrm>
              <a:off x="45548" y="917593"/>
              <a:ext cx="1647889" cy="130210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Lot 3: Cyber</a:t>
              </a:r>
              <a:endParaRPr b="0" i="0" sz="1600" u="none" cap="none" strike="noStrike">
                <a:solidFill>
                  <a:schemeClr val="lt1"/>
                </a:solidFill>
                <a:latin typeface="Arial"/>
                <a:ea typeface="Arial"/>
                <a:cs typeface="Arial"/>
                <a:sym typeface="Arial"/>
              </a:endParaRPr>
            </a:p>
          </p:txBody>
        </p:sp>
        <p:sp>
          <p:nvSpPr>
            <p:cNvPr id="165" name="Google Shape;165;p12"/>
            <p:cNvSpPr/>
            <p:nvPr/>
          </p:nvSpPr>
          <p:spPr>
            <a:xfrm rot="-4101685">
              <a:off x="1731126" y="1961277"/>
              <a:ext cx="1356584" cy="51867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2"/>
            <p:cNvSpPr/>
            <p:nvPr/>
          </p:nvSpPr>
          <p:spPr>
            <a:xfrm>
              <a:off x="1795084" y="898558"/>
              <a:ext cx="1728909" cy="1383127"/>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2"/>
            <p:cNvSpPr txBox="1"/>
            <p:nvPr/>
          </p:nvSpPr>
          <p:spPr>
            <a:xfrm>
              <a:off x="1835594" y="939068"/>
              <a:ext cx="1647889" cy="130210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Lot 6: Intelligence Solutions</a:t>
              </a:r>
              <a:endParaRPr b="0" i="0" sz="1600" u="none" cap="none" strike="noStrike">
                <a:solidFill>
                  <a:schemeClr val="lt1"/>
                </a:solidFill>
                <a:latin typeface="Arial"/>
                <a:ea typeface="Arial"/>
                <a:cs typeface="Arial"/>
                <a:sym typeface="Arial"/>
              </a:endParaRPr>
            </a:p>
          </p:txBody>
        </p:sp>
      </p:grpSp>
      <p:sp>
        <p:nvSpPr>
          <p:cNvPr id="168" name="Google Shape;168;p12"/>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Lot Concept B (pros and cons)</a:t>
            </a:r>
            <a:endParaRPr/>
          </a:p>
        </p:txBody>
      </p:sp>
      <p:grpSp>
        <p:nvGrpSpPr>
          <p:cNvPr id="169" name="Google Shape;169;p12"/>
          <p:cNvGrpSpPr/>
          <p:nvPr/>
        </p:nvGrpSpPr>
        <p:grpSpPr>
          <a:xfrm>
            <a:off x="7801203" y="1714006"/>
            <a:ext cx="1952065" cy="3923501"/>
            <a:chOff x="973763" y="52"/>
            <a:chExt cx="1952065" cy="3923501"/>
          </a:xfrm>
        </p:grpSpPr>
        <p:sp>
          <p:nvSpPr>
            <p:cNvPr id="170" name="Google Shape;170;p12"/>
            <p:cNvSpPr/>
            <p:nvPr/>
          </p:nvSpPr>
          <p:spPr>
            <a:xfrm>
              <a:off x="973763" y="1971488"/>
              <a:ext cx="1952065" cy="195206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2"/>
            <p:cNvSpPr txBox="1"/>
            <p:nvPr/>
          </p:nvSpPr>
          <p:spPr>
            <a:xfrm>
              <a:off x="1259636" y="2257361"/>
              <a:ext cx="1380319" cy="1380319"/>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Lot 3: Platforms, Infrastructure &amp; Connectivity</a:t>
              </a:r>
              <a:endParaRPr b="0" i="0" sz="1400" u="none" cap="none" strike="noStrike">
                <a:solidFill>
                  <a:srgbClr val="000000"/>
                </a:solidFill>
                <a:latin typeface="Arial"/>
                <a:ea typeface="Arial"/>
                <a:cs typeface="Arial"/>
                <a:sym typeface="Arial"/>
              </a:endParaRPr>
            </a:p>
          </p:txBody>
        </p:sp>
        <p:sp>
          <p:nvSpPr>
            <p:cNvPr id="172" name="Google Shape;172;p12"/>
            <p:cNvSpPr/>
            <p:nvPr/>
          </p:nvSpPr>
          <p:spPr>
            <a:xfrm rot="-5385012">
              <a:off x="1375859" y="1044682"/>
              <a:ext cx="1162040" cy="556338"/>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2"/>
            <p:cNvSpPr/>
            <p:nvPr/>
          </p:nvSpPr>
          <p:spPr>
            <a:xfrm>
              <a:off x="1032182" y="52"/>
              <a:ext cx="1854461" cy="1483569"/>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2"/>
            <p:cNvSpPr txBox="1"/>
            <p:nvPr/>
          </p:nvSpPr>
          <p:spPr>
            <a:xfrm>
              <a:off x="1075634" y="43504"/>
              <a:ext cx="1767557" cy="13966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Lot 4: Infrastructure Data Centre, Hardware engineers &amp; Telecoms</a:t>
              </a:r>
              <a:endParaRPr b="0" i="0" sz="1600" u="none" cap="none" strike="noStrike">
                <a:solidFill>
                  <a:schemeClr val="lt1"/>
                </a:solidFill>
                <a:latin typeface="Arial"/>
                <a:ea typeface="Arial"/>
                <a:cs typeface="Arial"/>
                <a:sym typeface="Arial"/>
              </a:endParaRPr>
            </a:p>
          </p:txBody>
        </p:sp>
      </p:grpSp>
      <p:grpSp>
        <p:nvGrpSpPr>
          <p:cNvPr id="175" name="Google Shape;175;p12"/>
          <p:cNvGrpSpPr/>
          <p:nvPr/>
        </p:nvGrpSpPr>
        <p:grpSpPr>
          <a:xfrm>
            <a:off x="9907573" y="1770605"/>
            <a:ext cx="1952065" cy="3923501"/>
            <a:chOff x="973763" y="52"/>
            <a:chExt cx="1952065" cy="3923501"/>
          </a:xfrm>
        </p:grpSpPr>
        <p:sp>
          <p:nvSpPr>
            <p:cNvPr id="176" name="Google Shape;176;p12"/>
            <p:cNvSpPr/>
            <p:nvPr/>
          </p:nvSpPr>
          <p:spPr>
            <a:xfrm>
              <a:off x="973763" y="1971488"/>
              <a:ext cx="1952065" cy="195206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2"/>
            <p:cNvSpPr txBox="1"/>
            <p:nvPr/>
          </p:nvSpPr>
          <p:spPr>
            <a:xfrm>
              <a:off x="1259636" y="2257361"/>
              <a:ext cx="1380319" cy="138031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4: Delivery, Change and Assurance</a:t>
              </a:r>
              <a:endParaRPr b="0" i="0" sz="1400" u="none" cap="none" strike="noStrike">
                <a:solidFill>
                  <a:srgbClr val="000000"/>
                </a:solidFill>
                <a:latin typeface="Arial"/>
                <a:ea typeface="Arial"/>
                <a:cs typeface="Arial"/>
                <a:sym typeface="Arial"/>
              </a:endParaRPr>
            </a:p>
          </p:txBody>
        </p:sp>
        <p:sp>
          <p:nvSpPr>
            <p:cNvPr id="178" name="Google Shape;178;p12"/>
            <p:cNvSpPr/>
            <p:nvPr/>
          </p:nvSpPr>
          <p:spPr>
            <a:xfrm rot="-5385012">
              <a:off x="1375859" y="1044682"/>
              <a:ext cx="1162040" cy="556338"/>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2"/>
            <p:cNvSpPr/>
            <p:nvPr/>
          </p:nvSpPr>
          <p:spPr>
            <a:xfrm>
              <a:off x="1032182" y="52"/>
              <a:ext cx="1854461" cy="1483569"/>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2"/>
            <p:cNvSpPr txBox="1"/>
            <p:nvPr/>
          </p:nvSpPr>
          <p:spPr>
            <a:xfrm>
              <a:off x="1075634" y="43504"/>
              <a:ext cx="1767557" cy="1396665"/>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Lot 5: Project, Programme and Portfolio Management (P3M)</a:t>
              </a:r>
              <a:endParaRPr b="0" i="0" sz="1600" u="none" cap="none" strike="noStrike">
                <a:solidFill>
                  <a:schemeClr val="lt1"/>
                </a:solidFill>
                <a:latin typeface="Arial"/>
                <a:ea typeface="Arial"/>
                <a:cs typeface="Arial"/>
                <a:sym typeface="Arial"/>
              </a:endParaRPr>
            </a:p>
          </p:txBody>
        </p:sp>
      </p:grpSp>
      <p:sp>
        <p:nvSpPr>
          <p:cNvPr id="181" name="Google Shape;181;p12"/>
          <p:cNvSpPr txBox="1"/>
          <p:nvPr/>
        </p:nvSpPr>
        <p:spPr>
          <a:xfrm>
            <a:off x="10036850" y="113940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Lot Concept C (pros and cons)</a:t>
            </a:r>
            <a:endParaRPr/>
          </a:p>
        </p:txBody>
      </p:sp>
      <p:grpSp>
        <p:nvGrpSpPr>
          <p:cNvPr id="187" name="Google Shape;187;p13"/>
          <p:cNvGrpSpPr/>
          <p:nvPr/>
        </p:nvGrpSpPr>
        <p:grpSpPr>
          <a:xfrm>
            <a:off x="684872" y="1390446"/>
            <a:ext cx="4727897" cy="2814680"/>
            <a:chOff x="477" y="348585"/>
            <a:chExt cx="4727897" cy="2814680"/>
          </a:xfrm>
        </p:grpSpPr>
        <p:sp>
          <p:nvSpPr>
            <p:cNvPr id="188" name="Google Shape;188;p13"/>
            <p:cNvSpPr/>
            <p:nvPr/>
          </p:nvSpPr>
          <p:spPr>
            <a:xfrm>
              <a:off x="1722645" y="1896450"/>
              <a:ext cx="1266815" cy="126681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txBox="1"/>
            <p:nvPr/>
          </p:nvSpPr>
          <p:spPr>
            <a:xfrm>
              <a:off x="1908166" y="2081971"/>
              <a:ext cx="895773" cy="895773"/>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GB" sz="1500" u="none" cap="none" strike="noStrike">
                  <a:solidFill>
                    <a:schemeClr val="lt1"/>
                  </a:solidFill>
                  <a:latin typeface="Arial"/>
                  <a:ea typeface="Arial"/>
                  <a:cs typeface="Arial"/>
                  <a:sym typeface="Arial"/>
                </a:rPr>
                <a:t>Lot 1: Discovery</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rot="10800000">
              <a:off x="443863" y="2349336"/>
              <a:ext cx="1208449"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a:off x="477" y="2175149"/>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3"/>
            <p:cNvSpPr txBox="1"/>
            <p:nvPr/>
          </p:nvSpPr>
          <p:spPr>
            <a:xfrm>
              <a:off x="21255" y="2195927"/>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1: Solution, Enterprise &amp; Tech Architecture, Data, Innovation Tech Assurance &amp; KIM</a:t>
              </a:r>
              <a:endParaRPr b="0" i="0" sz="700" u="none" cap="none" strike="noStrike">
                <a:solidFill>
                  <a:schemeClr val="lt1"/>
                </a:solidFill>
                <a:latin typeface="Arial"/>
                <a:ea typeface="Arial"/>
                <a:cs typeface="Arial"/>
                <a:sym typeface="Arial"/>
              </a:endParaRPr>
            </a:p>
          </p:txBody>
        </p:sp>
        <p:sp>
          <p:nvSpPr>
            <p:cNvPr id="193" name="Google Shape;193;p13"/>
            <p:cNvSpPr/>
            <p:nvPr/>
          </p:nvSpPr>
          <p:spPr>
            <a:xfrm rot="-8631159">
              <a:off x="694200" y="1577315"/>
              <a:ext cx="1209966"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367272" y="1046270"/>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txBox="1"/>
            <p:nvPr/>
          </p:nvSpPr>
          <p:spPr>
            <a:xfrm>
              <a:off x="388050" y="1067048"/>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2: Dev, Apps, UX, Dev Ops, Sys Design &amp; App Support</a:t>
              </a:r>
              <a:endParaRPr b="0" i="0" sz="700" u="none" cap="none" strike="noStrike">
                <a:solidFill>
                  <a:schemeClr val="lt1"/>
                </a:solidFill>
                <a:latin typeface="Arial"/>
                <a:ea typeface="Arial"/>
                <a:cs typeface="Arial"/>
                <a:sym typeface="Arial"/>
              </a:endParaRPr>
            </a:p>
          </p:txBody>
        </p:sp>
        <p:sp>
          <p:nvSpPr>
            <p:cNvPr id="196" name="Google Shape;196;p13"/>
            <p:cNvSpPr/>
            <p:nvPr/>
          </p:nvSpPr>
          <p:spPr>
            <a:xfrm rot="-6465726">
              <a:off x="1349137" y="1100805"/>
              <a:ext cx="1213932"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1327554" y="348585"/>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txBox="1"/>
            <p:nvPr/>
          </p:nvSpPr>
          <p:spPr>
            <a:xfrm>
              <a:off x="1348332" y="369363"/>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3: Cyber</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rot="-4305764">
              <a:off x="2157784" y="1101572"/>
              <a:ext cx="1218823"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a:off x="2514527" y="348585"/>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3"/>
            <p:cNvSpPr txBox="1"/>
            <p:nvPr/>
          </p:nvSpPr>
          <p:spPr>
            <a:xfrm>
              <a:off x="2535305" y="369363"/>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4: Infrastructure Data Centre, Hardware engineers &amp; Telecoms</a:t>
              </a:r>
              <a:endParaRPr b="0" i="0" sz="700" u="none" cap="none" strike="noStrike">
                <a:solidFill>
                  <a:schemeClr val="lt1"/>
                </a:solidFill>
                <a:latin typeface="Arial"/>
                <a:ea typeface="Arial"/>
                <a:cs typeface="Arial"/>
                <a:sym typeface="Arial"/>
              </a:endParaRPr>
            </a:p>
          </p:txBody>
        </p:sp>
        <p:sp>
          <p:nvSpPr>
            <p:cNvPr id="202" name="Google Shape;202;p13"/>
            <p:cNvSpPr/>
            <p:nvPr/>
          </p:nvSpPr>
          <p:spPr>
            <a:xfrm rot="-2151221">
              <a:off x="2811273" y="1578556"/>
              <a:ext cx="1222769"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3"/>
            <p:cNvSpPr/>
            <p:nvPr/>
          </p:nvSpPr>
          <p:spPr>
            <a:xfrm>
              <a:off x="3474809" y="1046270"/>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3"/>
            <p:cNvSpPr txBox="1"/>
            <p:nvPr/>
          </p:nvSpPr>
          <p:spPr>
            <a:xfrm>
              <a:off x="3495587" y="1067048"/>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5: Project, Programme and Portfolio Management (P3M)</a:t>
              </a:r>
              <a:endParaRPr b="0" i="0" sz="700" u="none" cap="none" strike="noStrike">
                <a:solidFill>
                  <a:schemeClr val="lt1"/>
                </a:solidFill>
                <a:latin typeface="Arial"/>
                <a:ea typeface="Arial"/>
                <a:cs typeface="Arial"/>
                <a:sym typeface="Arial"/>
              </a:endParaRPr>
            </a:p>
          </p:txBody>
        </p:sp>
        <p:sp>
          <p:nvSpPr>
            <p:cNvPr id="205" name="Google Shape;205;p13"/>
            <p:cNvSpPr/>
            <p:nvPr/>
          </p:nvSpPr>
          <p:spPr>
            <a:xfrm>
              <a:off x="3060714" y="2349336"/>
              <a:ext cx="1224275"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3"/>
            <p:cNvSpPr/>
            <p:nvPr/>
          </p:nvSpPr>
          <p:spPr>
            <a:xfrm>
              <a:off x="3841604" y="2175149"/>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3"/>
            <p:cNvSpPr txBox="1"/>
            <p:nvPr/>
          </p:nvSpPr>
          <p:spPr>
            <a:xfrm>
              <a:off x="3862382" y="2195927"/>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6: Intelligence Solutions</a:t>
              </a:r>
              <a:endParaRPr b="0" i="0" sz="700" u="none" cap="none" strike="noStrike">
                <a:solidFill>
                  <a:schemeClr val="lt1"/>
                </a:solidFill>
                <a:latin typeface="Arial"/>
                <a:ea typeface="Arial"/>
                <a:cs typeface="Arial"/>
                <a:sym typeface="Arial"/>
              </a:endParaRPr>
            </a:p>
          </p:txBody>
        </p:sp>
      </p:grpSp>
      <p:grpSp>
        <p:nvGrpSpPr>
          <p:cNvPr id="208" name="Google Shape;208;p13"/>
          <p:cNvGrpSpPr/>
          <p:nvPr/>
        </p:nvGrpSpPr>
        <p:grpSpPr>
          <a:xfrm>
            <a:off x="6096477" y="1390445"/>
            <a:ext cx="4727897" cy="2814680"/>
            <a:chOff x="477" y="348585"/>
            <a:chExt cx="4727897" cy="2814680"/>
          </a:xfrm>
        </p:grpSpPr>
        <p:sp>
          <p:nvSpPr>
            <p:cNvPr id="209" name="Google Shape;209;p13"/>
            <p:cNvSpPr/>
            <p:nvPr/>
          </p:nvSpPr>
          <p:spPr>
            <a:xfrm>
              <a:off x="1722645" y="1896450"/>
              <a:ext cx="1266815" cy="126681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3"/>
            <p:cNvSpPr txBox="1"/>
            <p:nvPr/>
          </p:nvSpPr>
          <p:spPr>
            <a:xfrm>
              <a:off x="1908166" y="2081971"/>
              <a:ext cx="895773" cy="895773"/>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Lot 2: Service Delivery</a:t>
              </a:r>
              <a:endParaRPr b="0" i="0" sz="1800" u="none" cap="none" strike="noStrike">
                <a:solidFill>
                  <a:srgbClr val="000000"/>
                </a:solidFill>
                <a:latin typeface="Arial"/>
                <a:ea typeface="Arial"/>
                <a:cs typeface="Arial"/>
                <a:sym typeface="Arial"/>
              </a:endParaRPr>
            </a:p>
          </p:txBody>
        </p:sp>
        <p:sp>
          <p:nvSpPr>
            <p:cNvPr id="211" name="Google Shape;211;p13"/>
            <p:cNvSpPr/>
            <p:nvPr/>
          </p:nvSpPr>
          <p:spPr>
            <a:xfrm rot="10800000">
              <a:off x="443863" y="2349336"/>
              <a:ext cx="1208449"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3"/>
            <p:cNvSpPr/>
            <p:nvPr/>
          </p:nvSpPr>
          <p:spPr>
            <a:xfrm>
              <a:off x="477" y="2175149"/>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3"/>
            <p:cNvSpPr txBox="1"/>
            <p:nvPr/>
          </p:nvSpPr>
          <p:spPr>
            <a:xfrm>
              <a:off x="21255" y="2195927"/>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1: Solution, Enterprise &amp; Tech Architecture, Data, Innovation Tech Assurance &amp; KIM</a:t>
              </a:r>
              <a:endParaRPr b="0" i="0" sz="700" u="none" cap="none" strike="noStrike">
                <a:solidFill>
                  <a:schemeClr val="lt1"/>
                </a:solidFill>
                <a:latin typeface="Arial"/>
                <a:ea typeface="Arial"/>
                <a:cs typeface="Arial"/>
                <a:sym typeface="Arial"/>
              </a:endParaRPr>
            </a:p>
          </p:txBody>
        </p:sp>
        <p:sp>
          <p:nvSpPr>
            <p:cNvPr id="214" name="Google Shape;214;p13"/>
            <p:cNvSpPr/>
            <p:nvPr/>
          </p:nvSpPr>
          <p:spPr>
            <a:xfrm rot="-8631159">
              <a:off x="694200" y="1577315"/>
              <a:ext cx="1209966"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3"/>
            <p:cNvSpPr/>
            <p:nvPr/>
          </p:nvSpPr>
          <p:spPr>
            <a:xfrm>
              <a:off x="367272" y="1046270"/>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3"/>
            <p:cNvSpPr txBox="1"/>
            <p:nvPr/>
          </p:nvSpPr>
          <p:spPr>
            <a:xfrm>
              <a:off x="388050" y="1067048"/>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2: Dev, Apps, UX, Dev Ops, Sys Design &amp; App Support</a:t>
              </a:r>
              <a:endParaRPr b="0" i="0" sz="700" u="none" cap="none" strike="noStrike">
                <a:solidFill>
                  <a:schemeClr val="lt1"/>
                </a:solidFill>
                <a:latin typeface="Arial"/>
                <a:ea typeface="Arial"/>
                <a:cs typeface="Arial"/>
                <a:sym typeface="Arial"/>
              </a:endParaRPr>
            </a:p>
          </p:txBody>
        </p:sp>
        <p:sp>
          <p:nvSpPr>
            <p:cNvPr id="217" name="Google Shape;217;p13"/>
            <p:cNvSpPr/>
            <p:nvPr/>
          </p:nvSpPr>
          <p:spPr>
            <a:xfrm rot="-6465726">
              <a:off x="1349137" y="1100805"/>
              <a:ext cx="1213932"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3"/>
            <p:cNvSpPr/>
            <p:nvPr/>
          </p:nvSpPr>
          <p:spPr>
            <a:xfrm>
              <a:off x="1327554" y="348585"/>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3"/>
            <p:cNvSpPr txBox="1"/>
            <p:nvPr/>
          </p:nvSpPr>
          <p:spPr>
            <a:xfrm>
              <a:off x="1348332" y="369363"/>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3: Cyber</a:t>
              </a:r>
              <a:endParaRPr b="0" i="0" sz="1400" u="none" cap="none" strike="noStrike">
                <a:solidFill>
                  <a:srgbClr val="000000"/>
                </a:solidFill>
                <a:latin typeface="Arial"/>
                <a:ea typeface="Arial"/>
                <a:cs typeface="Arial"/>
                <a:sym typeface="Arial"/>
              </a:endParaRPr>
            </a:p>
          </p:txBody>
        </p:sp>
        <p:sp>
          <p:nvSpPr>
            <p:cNvPr id="220" name="Google Shape;220;p13"/>
            <p:cNvSpPr/>
            <p:nvPr/>
          </p:nvSpPr>
          <p:spPr>
            <a:xfrm rot="-4305764">
              <a:off x="2157784" y="1101572"/>
              <a:ext cx="1218823"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3"/>
            <p:cNvSpPr/>
            <p:nvPr/>
          </p:nvSpPr>
          <p:spPr>
            <a:xfrm>
              <a:off x="2514527" y="348585"/>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3"/>
            <p:cNvSpPr txBox="1"/>
            <p:nvPr/>
          </p:nvSpPr>
          <p:spPr>
            <a:xfrm>
              <a:off x="2535305" y="369363"/>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4: Infrastructure Data Centre, Hardware engineers &amp; Telecoms</a:t>
              </a:r>
              <a:endParaRPr b="0" i="0" sz="700" u="none" cap="none" strike="noStrike">
                <a:solidFill>
                  <a:schemeClr val="lt1"/>
                </a:solidFill>
                <a:latin typeface="Arial"/>
                <a:ea typeface="Arial"/>
                <a:cs typeface="Arial"/>
                <a:sym typeface="Arial"/>
              </a:endParaRPr>
            </a:p>
          </p:txBody>
        </p:sp>
        <p:sp>
          <p:nvSpPr>
            <p:cNvPr id="223" name="Google Shape;223;p13"/>
            <p:cNvSpPr/>
            <p:nvPr/>
          </p:nvSpPr>
          <p:spPr>
            <a:xfrm rot="-2151221">
              <a:off x="2811273" y="1578556"/>
              <a:ext cx="1222769"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3"/>
            <p:cNvSpPr/>
            <p:nvPr/>
          </p:nvSpPr>
          <p:spPr>
            <a:xfrm>
              <a:off x="3474809" y="1046270"/>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3"/>
            <p:cNvSpPr txBox="1"/>
            <p:nvPr/>
          </p:nvSpPr>
          <p:spPr>
            <a:xfrm>
              <a:off x="3495587" y="1067048"/>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5: Project, Programme and Portfolio Management (P3M)</a:t>
              </a:r>
              <a:endParaRPr b="0" i="0" sz="700" u="none" cap="none" strike="noStrike">
                <a:solidFill>
                  <a:schemeClr val="lt1"/>
                </a:solidFill>
                <a:latin typeface="Arial"/>
                <a:ea typeface="Arial"/>
                <a:cs typeface="Arial"/>
                <a:sym typeface="Arial"/>
              </a:endParaRPr>
            </a:p>
          </p:txBody>
        </p:sp>
        <p:sp>
          <p:nvSpPr>
            <p:cNvPr id="226" name="Google Shape;226;p13"/>
            <p:cNvSpPr/>
            <p:nvPr/>
          </p:nvSpPr>
          <p:spPr>
            <a:xfrm>
              <a:off x="3060714" y="2349336"/>
              <a:ext cx="1224275"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3"/>
            <p:cNvSpPr/>
            <p:nvPr/>
          </p:nvSpPr>
          <p:spPr>
            <a:xfrm>
              <a:off x="3841604" y="2175149"/>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3"/>
            <p:cNvSpPr txBox="1"/>
            <p:nvPr/>
          </p:nvSpPr>
          <p:spPr>
            <a:xfrm>
              <a:off x="3862382" y="2195927"/>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6: Intelligence Solutions</a:t>
              </a:r>
              <a:endParaRPr b="0" i="0" sz="700" u="none" cap="none" strike="noStrike">
                <a:solidFill>
                  <a:schemeClr val="lt1"/>
                </a:solidFill>
                <a:latin typeface="Arial"/>
                <a:ea typeface="Arial"/>
                <a:cs typeface="Arial"/>
                <a:sym typeface="Arial"/>
              </a:endParaRPr>
            </a:p>
          </p:txBody>
        </p:sp>
      </p:grpSp>
      <p:grpSp>
        <p:nvGrpSpPr>
          <p:cNvPr id="229" name="Google Shape;229;p13"/>
          <p:cNvGrpSpPr/>
          <p:nvPr/>
        </p:nvGrpSpPr>
        <p:grpSpPr>
          <a:xfrm>
            <a:off x="3390675" y="4011726"/>
            <a:ext cx="4727897" cy="2814680"/>
            <a:chOff x="477" y="348585"/>
            <a:chExt cx="4727897" cy="2814680"/>
          </a:xfrm>
        </p:grpSpPr>
        <p:sp>
          <p:nvSpPr>
            <p:cNvPr id="230" name="Google Shape;230;p13"/>
            <p:cNvSpPr/>
            <p:nvPr/>
          </p:nvSpPr>
          <p:spPr>
            <a:xfrm>
              <a:off x="1722645" y="1896450"/>
              <a:ext cx="1266815" cy="126681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
            <p:cNvSpPr txBox="1"/>
            <p:nvPr/>
          </p:nvSpPr>
          <p:spPr>
            <a:xfrm>
              <a:off x="1908166" y="2081971"/>
              <a:ext cx="895773" cy="89577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Lot 3: Complex Digital Transformation</a:t>
              </a:r>
              <a:endParaRPr b="0" i="0" sz="1400" u="none" cap="none" strike="noStrike">
                <a:solidFill>
                  <a:srgbClr val="000000"/>
                </a:solidFill>
                <a:latin typeface="Arial"/>
                <a:ea typeface="Arial"/>
                <a:cs typeface="Arial"/>
                <a:sym typeface="Arial"/>
              </a:endParaRPr>
            </a:p>
          </p:txBody>
        </p:sp>
        <p:sp>
          <p:nvSpPr>
            <p:cNvPr id="232" name="Google Shape;232;p13"/>
            <p:cNvSpPr/>
            <p:nvPr/>
          </p:nvSpPr>
          <p:spPr>
            <a:xfrm rot="10800000">
              <a:off x="443863" y="2349336"/>
              <a:ext cx="1208449"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3"/>
            <p:cNvSpPr/>
            <p:nvPr/>
          </p:nvSpPr>
          <p:spPr>
            <a:xfrm>
              <a:off x="477" y="2175149"/>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3"/>
            <p:cNvSpPr txBox="1"/>
            <p:nvPr/>
          </p:nvSpPr>
          <p:spPr>
            <a:xfrm>
              <a:off x="21255" y="2195927"/>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1: Solution, Enterprise &amp; Tech Architecture, Data, Innovation Tech Assurance &amp; KIM</a:t>
              </a:r>
              <a:endParaRPr b="0" i="0" sz="700" u="none" cap="none" strike="noStrike">
                <a:solidFill>
                  <a:schemeClr val="lt1"/>
                </a:solidFill>
                <a:latin typeface="Arial"/>
                <a:ea typeface="Arial"/>
                <a:cs typeface="Arial"/>
                <a:sym typeface="Arial"/>
              </a:endParaRPr>
            </a:p>
          </p:txBody>
        </p:sp>
        <p:sp>
          <p:nvSpPr>
            <p:cNvPr id="235" name="Google Shape;235;p13"/>
            <p:cNvSpPr/>
            <p:nvPr/>
          </p:nvSpPr>
          <p:spPr>
            <a:xfrm rot="-8631159">
              <a:off x="694200" y="1577315"/>
              <a:ext cx="1209966"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3"/>
            <p:cNvSpPr/>
            <p:nvPr/>
          </p:nvSpPr>
          <p:spPr>
            <a:xfrm>
              <a:off x="367272" y="1046270"/>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3"/>
            <p:cNvSpPr txBox="1"/>
            <p:nvPr/>
          </p:nvSpPr>
          <p:spPr>
            <a:xfrm>
              <a:off x="388050" y="1067048"/>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2: Dev, Apps, UX, Dev Ops, Sys Design &amp; App Support</a:t>
              </a:r>
              <a:endParaRPr b="0" i="0" sz="700" u="none" cap="none" strike="noStrike">
                <a:solidFill>
                  <a:schemeClr val="lt1"/>
                </a:solidFill>
                <a:latin typeface="Arial"/>
                <a:ea typeface="Arial"/>
                <a:cs typeface="Arial"/>
                <a:sym typeface="Arial"/>
              </a:endParaRPr>
            </a:p>
          </p:txBody>
        </p:sp>
        <p:sp>
          <p:nvSpPr>
            <p:cNvPr id="238" name="Google Shape;238;p13"/>
            <p:cNvSpPr/>
            <p:nvPr/>
          </p:nvSpPr>
          <p:spPr>
            <a:xfrm rot="-6465726">
              <a:off x="1349137" y="1100805"/>
              <a:ext cx="1213932"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3"/>
            <p:cNvSpPr/>
            <p:nvPr/>
          </p:nvSpPr>
          <p:spPr>
            <a:xfrm>
              <a:off x="1327554" y="348585"/>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3"/>
            <p:cNvSpPr txBox="1"/>
            <p:nvPr/>
          </p:nvSpPr>
          <p:spPr>
            <a:xfrm>
              <a:off x="1348332" y="369363"/>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3: Cyber</a:t>
              </a:r>
              <a:endParaRPr b="0" i="0" sz="1400" u="none" cap="none" strike="noStrike">
                <a:solidFill>
                  <a:srgbClr val="000000"/>
                </a:solidFill>
                <a:latin typeface="Arial"/>
                <a:ea typeface="Arial"/>
                <a:cs typeface="Arial"/>
                <a:sym typeface="Arial"/>
              </a:endParaRPr>
            </a:p>
          </p:txBody>
        </p:sp>
        <p:sp>
          <p:nvSpPr>
            <p:cNvPr id="241" name="Google Shape;241;p13"/>
            <p:cNvSpPr/>
            <p:nvPr/>
          </p:nvSpPr>
          <p:spPr>
            <a:xfrm rot="-4305764">
              <a:off x="2157784" y="1101572"/>
              <a:ext cx="1218823"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3"/>
            <p:cNvSpPr/>
            <p:nvPr/>
          </p:nvSpPr>
          <p:spPr>
            <a:xfrm>
              <a:off x="2514527" y="348585"/>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3"/>
            <p:cNvSpPr txBox="1"/>
            <p:nvPr/>
          </p:nvSpPr>
          <p:spPr>
            <a:xfrm>
              <a:off x="2535305" y="369363"/>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4: Infrastructure Data Centre, Hardware engineers &amp; Telecoms</a:t>
              </a:r>
              <a:endParaRPr b="0" i="0" sz="700" u="none" cap="none" strike="noStrike">
                <a:solidFill>
                  <a:schemeClr val="lt1"/>
                </a:solidFill>
                <a:latin typeface="Arial"/>
                <a:ea typeface="Arial"/>
                <a:cs typeface="Arial"/>
                <a:sym typeface="Arial"/>
              </a:endParaRPr>
            </a:p>
          </p:txBody>
        </p:sp>
        <p:sp>
          <p:nvSpPr>
            <p:cNvPr id="244" name="Google Shape;244;p13"/>
            <p:cNvSpPr/>
            <p:nvPr/>
          </p:nvSpPr>
          <p:spPr>
            <a:xfrm rot="-2151221">
              <a:off x="2811273" y="1578556"/>
              <a:ext cx="1222769"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3"/>
            <p:cNvSpPr/>
            <p:nvPr/>
          </p:nvSpPr>
          <p:spPr>
            <a:xfrm>
              <a:off x="3474809" y="1046270"/>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3"/>
            <p:cNvSpPr txBox="1"/>
            <p:nvPr/>
          </p:nvSpPr>
          <p:spPr>
            <a:xfrm>
              <a:off x="3495587" y="1067048"/>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5: Project, Programme and Portfolio Management (P3M)</a:t>
              </a:r>
              <a:endParaRPr b="0" i="0" sz="700" u="none" cap="none" strike="noStrike">
                <a:solidFill>
                  <a:schemeClr val="lt1"/>
                </a:solidFill>
                <a:latin typeface="Arial"/>
                <a:ea typeface="Arial"/>
                <a:cs typeface="Arial"/>
                <a:sym typeface="Arial"/>
              </a:endParaRPr>
            </a:p>
          </p:txBody>
        </p:sp>
        <p:sp>
          <p:nvSpPr>
            <p:cNvPr id="247" name="Google Shape;247;p13"/>
            <p:cNvSpPr/>
            <p:nvPr/>
          </p:nvSpPr>
          <p:spPr>
            <a:xfrm>
              <a:off x="3060714" y="2349336"/>
              <a:ext cx="1224275" cy="361042"/>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3"/>
            <p:cNvSpPr/>
            <p:nvPr/>
          </p:nvSpPr>
          <p:spPr>
            <a:xfrm>
              <a:off x="3841604" y="2175149"/>
              <a:ext cx="886770" cy="709416"/>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3"/>
            <p:cNvSpPr txBox="1"/>
            <p:nvPr/>
          </p:nvSpPr>
          <p:spPr>
            <a:xfrm>
              <a:off x="3862382" y="2195927"/>
              <a:ext cx="845214" cy="66786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Lot 6: Intelligence Solutions</a:t>
              </a:r>
              <a:endParaRPr b="0" i="0" sz="700" u="none" cap="none" strike="noStrike">
                <a:solidFill>
                  <a:schemeClr val="lt1"/>
                </a:solidFill>
                <a:latin typeface="Arial"/>
                <a:ea typeface="Arial"/>
                <a:cs typeface="Arial"/>
                <a:sym typeface="Arial"/>
              </a:endParaRPr>
            </a:p>
          </p:txBody>
        </p:sp>
      </p:grpSp>
      <p:sp>
        <p:nvSpPr>
          <p:cNvPr id="250" name="Google Shape;250;p13"/>
          <p:cNvSpPr txBox="1"/>
          <p:nvPr/>
        </p:nvSpPr>
        <p:spPr>
          <a:xfrm>
            <a:off x="10169675" y="1256425"/>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4"/>
          <p:cNvSpPr/>
          <p:nvPr/>
        </p:nvSpPr>
        <p:spPr>
          <a:xfrm>
            <a:off x="5296096" y="4833764"/>
            <a:ext cx="1848465" cy="1838633"/>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1a: Core service delivery (&lt;£5M)</a:t>
            </a:r>
            <a:endParaRPr b="0" i="0" sz="1400" u="none" cap="none" strike="noStrike">
              <a:solidFill>
                <a:srgbClr val="000000"/>
              </a:solidFill>
              <a:latin typeface="Arial"/>
              <a:ea typeface="Arial"/>
              <a:cs typeface="Arial"/>
              <a:sym typeface="Arial"/>
            </a:endParaRPr>
          </a:p>
        </p:txBody>
      </p:sp>
      <p:sp>
        <p:nvSpPr>
          <p:cNvPr id="256" name="Google Shape;256;p14"/>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Lot Concept D (pros and cons) </a:t>
            </a:r>
            <a:endParaRPr/>
          </a:p>
        </p:txBody>
      </p:sp>
      <p:grpSp>
        <p:nvGrpSpPr>
          <p:cNvPr id="257" name="Google Shape;257;p14"/>
          <p:cNvGrpSpPr/>
          <p:nvPr/>
        </p:nvGrpSpPr>
        <p:grpSpPr>
          <a:xfrm>
            <a:off x="979532" y="1360783"/>
            <a:ext cx="7273425" cy="4265462"/>
            <a:chOff x="1222" y="254408"/>
            <a:chExt cx="7273425" cy="4265462"/>
          </a:xfrm>
        </p:grpSpPr>
        <p:sp>
          <p:nvSpPr>
            <p:cNvPr id="258" name="Google Shape;258;p14"/>
            <p:cNvSpPr/>
            <p:nvPr/>
          </p:nvSpPr>
          <p:spPr>
            <a:xfrm>
              <a:off x="2643489" y="2555385"/>
              <a:ext cx="1964485" cy="1964485"/>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4"/>
            <p:cNvSpPr txBox="1"/>
            <p:nvPr/>
          </p:nvSpPr>
          <p:spPr>
            <a:xfrm>
              <a:off x="2931181" y="2843077"/>
              <a:ext cx="1389101" cy="1389101"/>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Lot 1: Core service delivery (&gt;£5M)</a:t>
              </a:r>
              <a:endParaRPr b="0" i="0" sz="1400" u="none" cap="none" strike="noStrike">
                <a:solidFill>
                  <a:srgbClr val="000000"/>
                </a:solidFill>
                <a:latin typeface="Arial"/>
                <a:ea typeface="Arial"/>
                <a:cs typeface="Arial"/>
                <a:sym typeface="Arial"/>
              </a:endParaRPr>
            </a:p>
          </p:txBody>
        </p:sp>
        <p:sp>
          <p:nvSpPr>
            <p:cNvPr id="260" name="Google Shape;260;p14"/>
            <p:cNvSpPr/>
            <p:nvPr/>
          </p:nvSpPr>
          <p:spPr>
            <a:xfrm rot="-9896104">
              <a:off x="905042" y="2754927"/>
              <a:ext cx="1705655" cy="559878"/>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a:off x="1222" y="2066700"/>
              <a:ext cx="1866260" cy="1493008"/>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4"/>
            <p:cNvSpPr txBox="1"/>
            <p:nvPr/>
          </p:nvSpPr>
          <p:spPr>
            <a:xfrm>
              <a:off x="44951" y="2110429"/>
              <a:ext cx="1778802" cy="140555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1: Solution, Enterprise &amp; Tech Architecture, Data, Innovation Tech Assurance &amp; KIM</a:t>
              </a:r>
              <a:endParaRPr b="0" i="0" sz="1500" u="none" cap="none" strike="noStrike">
                <a:solidFill>
                  <a:schemeClr val="lt1"/>
                </a:solidFill>
                <a:latin typeface="Arial"/>
                <a:ea typeface="Arial"/>
                <a:cs typeface="Arial"/>
                <a:sym typeface="Arial"/>
              </a:endParaRPr>
            </a:p>
          </p:txBody>
        </p:sp>
        <p:sp>
          <p:nvSpPr>
            <p:cNvPr id="263" name="Google Shape;263;p14"/>
            <p:cNvSpPr/>
            <p:nvPr/>
          </p:nvSpPr>
          <p:spPr>
            <a:xfrm rot="-6886391">
              <a:off x="1957750" y="1498172"/>
              <a:ext cx="1711940" cy="559878"/>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4"/>
            <p:cNvSpPr/>
            <p:nvPr/>
          </p:nvSpPr>
          <p:spPr>
            <a:xfrm>
              <a:off x="1521915" y="254408"/>
              <a:ext cx="1866260" cy="1493008"/>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4"/>
            <p:cNvSpPr txBox="1"/>
            <p:nvPr/>
          </p:nvSpPr>
          <p:spPr>
            <a:xfrm>
              <a:off x="1565644" y="298137"/>
              <a:ext cx="1778802" cy="140555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2: Dev, Apps, UX, Dev Ops, Sys Design &amp; App Support</a:t>
              </a:r>
              <a:endParaRPr b="0" i="0" sz="1500" u="none" cap="none" strike="noStrike">
                <a:solidFill>
                  <a:schemeClr val="lt1"/>
                </a:solidFill>
                <a:latin typeface="Arial"/>
                <a:ea typeface="Arial"/>
                <a:cs typeface="Arial"/>
                <a:sym typeface="Arial"/>
              </a:endParaRPr>
            </a:p>
          </p:txBody>
        </p:sp>
        <p:sp>
          <p:nvSpPr>
            <p:cNvPr id="266" name="Google Shape;266;p14"/>
            <p:cNvSpPr/>
            <p:nvPr/>
          </p:nvSpPr>
          <p:spPr>
            <a:xfrm rot="-3886441">
              <a:off x="3593098" y="1499722"/>
              <a:ext cx="1721687" cy="559878"/>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4"/>
            <p:cNvSpPr/>
            <p:nvPr/>
          </p:nvSpPr>
          <p:spPr>
            <a:xfrm>
              <a:off x="3887694" y="254408"/>
              <a:ext cx="1866260" cy="1493008"/>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4"/>
            <p:cNvSpPr txBox="1"/>
            <p:nvPr/>
          </p:nvSpPr>
          <p:spPr>
            <a:xfrm>
              <a:off x="3931423" y="298137"/>
              <a:ext cx="1778802" cy="140555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4: Infrastructure Data Centre, Hardware engineers &amp; Telecoms</a:t>
              </a:r>
              <a:endParaRPr b="0" i="0" sz="1500" u="none" cap="none" strike="noStrike">
                <a:solidFill>
                  <a:schemeClr val="lt1"/>
                </a:solidFill>
                <a:latin typeface="Arial"/>
                <a:ea typeface="Arial"/>
                <a:cs typeface="Arial"/>
                <a:sym typeface="Arial"/>
              </a:endParaRPr>
            </a:p>
          </p:txBody>
        </p:sp>
        <p:sp>
          <p:nvSpPr>
            <p:cNvPr id="269" name="Google Shape;269;p14"/>
            <p:cNvSpPr/>
            <p:nvPr/>
          </p:nvSpPr>
          <p:spPr>
            <a:xfrm rot="-896137">
              <a:off x="4642772" y="2755938"/>
              <a:ext cx="1727934" cy="559878"/>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4"/>
            <p:cNvSpPr/>
            <p:nvPr/>
          </p:nvSpPr>
          <p:spPr>
            <a:xfrm>
              <a:off x="5408387" y="2066700"/>
              <a:ext cx="1866260" cy="1493008"/>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4"/>
            <p:cNvSpPr txBox="1"/>
            <p:nvPr/>
          </p:nvSpPr>
          <p:spPr>
            <a:xfrm>
              <a:off x="5452116" y="2110429"/>
              <a:ext cx="1778802" cy="140555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5: Project, Programme and Portfolio Management (P3M)</a:t>
              </a:r>
              <a:endParaRPr b="0" i="0" sz="1500" u="none" cap="none" strike="noStrike">
                <a:solidFill>
                  <a:schemeClr val="lt1"/>
                </a:solidFill>
                <a:latin typeface="Arial"/>
                <a:ea typeface="Arial"/>
                <a:cs typeface="Arial"/>
                <a:sym typeface="Arial"/>
              </a:endParaRPr>
            </a:p>
          </p:txBody>
        </p:sp>
      </p:grpSp>
      <p:sp>
        <p:nvSpPr>
          <p:cNvPr id="272" name="Google Shape;272;p14"/>
          <p:cNvSpPr/>
          <p:nvPr/>
        </p:nvSpPr>
        <p:spPr>
          <a:xfrm>
            <a:off x="8212355" y="4833765"/>
            <a:ext cx="1848465" cy="1838633"/>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2: Cyber and EM</a:t>
            </a:r>
            <a:endParaRPr b="0" i="0" sz="1400" u="none" cap="none" strike="noStrike">
              <a:solidFill>
                <a:srgbClr val="000000"/>
              </a:solidFill>
              <a:latin typeface="Arial"/>
              <a:ea typeface="Arial"/>
              <a:cs typeface="Arial"/>
              <a:sym typeface="Arial"/>
            </a:endParaRPr>
          </a:p>
        </p:txBody>
      </p:sp>
      <p:sp>
        <p:nvSpPr>
          <p:cNvPr id="273" name="Google Shape;273;p14"/>
          <p:cNvSpPr/>
          <p:nvPr/>
        </p:nvSpPr>
        <p:spPr>
          <a:xfrm>
            <a:off x="10222204" y="4833764"/>
            <a:ext cx="1848465" cy="1838633"/>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3: Sensitive projects</a:t>
            </a:r>
            <a:endParaRPr b="0" i="0" sz="1400" u="none" cap="none" strike="noStrike">
              <a:solidFill>
                <a:srgbClr val="000000"/>
              </a:solidFill>
              <a:latin typeface="Arial"/>
              <a:ea typeface="Arial"/>
              <a:cs typeface="Arial"/>
              <a:sym typeface="Arial"/>
            </a:endParaRPr>
          </a:p>
        </p:txBody>
      </p:sp>
      <p:sp>
        <p:nvSpPr>
          <p:cNvPr id="274" name="Google Shape;274;p14"/>
          <p:cNvSpPr txBox="1"/>
          <p:nvPr/>
        </p:nvSpPr>
        <p:spPr>
          <a:xfrm>
            <a:off x="10231588" y="1360775"/>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p:nvPr/>
        </p:nvSpPr>
        <p:spPr>
          <a:xfrm>
            <a:off x="4902098" y="5118222"/>
            <a:ext cx="1758198" cy="1653277"/>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Lot 1a: Core service delivery (&lt;£5M)</a:t>
            </a:r>
            <a:endParaRPr b="0" i="0" sz="1800" u="none" cap="none" strike="noStrike">
              <a:solidFill>
                <a:srgbClr val="000000"/>
              </a:solidFill>
              <a:latin typeface="Arial"/>
              <a:ea typeface="Arial"/>
              <a:cs typeface="Arial"/>
              <a:sym typeface="Arial"/>
            </a:endParaRPr>
          </a:p>
        </p:txBody>
      </p:sp>
      <p:sp>
        <p:nvSpPr>
          <p:cNvPr id="280" name="Google Shape;280;p15"/>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Lot Concept E (pros and cons) </a:t>
            </a:r>
            <a:endParaRPr/>
          </a:p>
        </p:txBody>
      </p:sp>
      <p:grpSp>
        <p:nvGrpSpPr>
          <p:cNvPr id="281" name="Google Shape;281;p15"/>
          <p:cNvGrpSpPr/>
          <p:nvPr/>
        </p:nvGrpSpPr>
        <p:grpSpPr>
          <a:xfrm>
            <a:off x="815610" y="1231149"/>
            <a:ext cx="7274697" cy="4395699"/>
            <a:chOff x="586" y="189289"/>
            <a:chExt cx="7274697" cy="4395699"/>
          </a:xfrm>
        </p:grpSpPr>
        <p:sp>
          <p:nvSpPr>
            <p:cNvPr id="282" name="Google Shape;282;p15"/>
            <p:cNvSpPr/>
            <p:nvPr/>
          </p:nvSpPr>
          <p:spPr>
            <a:xfrm>
              <a:off x="2689754" y="2712589"/>
              <a:ext cx="1872399" cy="1872399"/>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5"/>
            <p:cNvSpPr txBox="1"/>
            <p:nvPr/>
          </p:nvSpPr>
          <p:spPr>
            <a:xfrm>
              <a:off x="2963960" y="2986795"/>
              <a:ext cx="1323987" cy="132398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1: Core service delivery (&gt;£5M)</a:t>
              </a:r>
              <a:endParaRPr b="0" i="0" sz="1400" u="none" cap="none" strike="noStrike">
                <a:solidFill>
                  <a:srgbClr val="000000"/>
                </a:solidFill>
                <a:latin typeface="Arial"/>
                <a:ea typeface="Arial"/>
                <a:cs typeface="Arial"/>
                <a:sym typeface="Arial"/>
              </a:endParaRPr>
            </a:p>
          </p:txBody>
        </p:sp>
        <p:sp>
          <p:nvSpPr>
            <p:cNvPr id="284" name="Google Shape;284;p15"/>
            <p:cNvSpPr/>
            <p:nvPr/>
          </p:nvSpPr>
          <p:spPr>
            <a:xfrm rot="10800000">
              <a:off x="889109" y="3296819"/>
              <a:ext cx="1703426"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5"/>
            <p:cNvSpPr/>
            <p:nvPr/>
          </p:nvSpPr>
          <p:spPr>
            <a:xfrm>
              <a:off x="586" y="2813691"/>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5"/>
            <p:cNvSpPr txBox="1"/>
            <p:nvPr/>
          </p:nvSpPr>
          <p:spPr>
            <a:xfrm>
              <a:off x="42265" y="2855370"/>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1: Solution, Enterprise &amp; Tech Architecture, Data, Innovation Tech Assurance &amp; KIM</a:t>
              </a:r>
              <a:endParaRPr b="0" i="0" sz="1500" u="none" cap="none" strike="noStrike">
                <a:solidFill>
                  <a:schemeClr val="lt1"/>
                </a:solidFill>
                <a:latin typeface="Arial"/>
                <a:ea typeface="Arial"/>
                <a:cs typeface="Arial"/>
                <a:sym typeface="Arial"/>
              </a:endParaRPr>
            </a:p>
          </p:txBody>
        </p:sp>
        <p:sp>
          <p:nvSpPr>
            <p:cNvPr id="287" name="Google Shape;287;p15"/>
            <p:cNvSpPr/>
            <p:nvPr/>
          </p:nvSpPr>
          <p:spPr>
            <a:xfrm rot="-8089369">
              <a:off x="1443381" y="2043218"/>
              <a:ext cx="1704146"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p:nvPr/>
          </p:nvSpPr>
          <p:spPr>
            <a:xfrm>
              <a:off x="805424" y="994156"/>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5"/>
            <p:cNvSpPr txBox="1"/>
            <p:nvPr/>
          </p:nvSpPr>
          <p:spPr>
            <a:xfrm>
              <a:off x="847103" y="1035835"/>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2: Dev, Apps, UX, Dev Ops, Sys Design &amp; App Support</a:t>
              </a:r>
              <a:endParaRPr b="0" i="0" sz="1500" u="none" cap="none" strike="noStrike">
                <a:solidFill>
                  <a:schemeClr val="lt1"/>
                </a:solidFill>
                <a:latin typeface="Arial"/>
                <a:ea typeface="Arial"/>
                <a:cs typeface="Arial"/>
                <a:sym typeface="Arial"/>
              </a:endParaRPr>
            </a:p>
          </p:txBody>
        </p:sp>
        <p:sp>
          <p:nvSpPr>
            <p:cNvPr id="290" name="Google Shape;290;p15"/>
            <p:cNvSpPr/>
            <p:nvPr/>
          </p:nvSpPr>
          <p:spPr>
            <a:xfrm rot="-5385012">
              <a:off x="2778120" y="1490058"/>
              <a:ext cx="1712164"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5"/>
            <p:cNvSpPr/>
            <p:nvPr/>
          </p:nvSpPr>
          <p:spPr>
            <a:xfrm>
              <a:off x="2748545" y="189289"/>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5"/>
            <p:cNvSpPr txBox="1"/>
            <p:nvPr/>
          </p:nvSpPr>
          <p:spPr>
            <a:xfrm>
              <a:off x="2790224" y="230968"/>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4: Infrastructure Data Centre, Hardware engineers &amp; Telecoms</a:t>
              </a:r>
              <a:endParaRPr b="0" i="0" sz="1500" u="none" cap="none" strike="noStrike">
                <a:solidFill>
                  <a:schemeClr val="lt1"/>
                </a:solidFill>
                <a:latin typeface="Arial"/>
                <a:ea typeface="Arial"/>
                <a:cs typeface="Arial"/>
                <a:sym typeface="Arial"/>
              </a:endParaRPr>
            </a:p>
          </p:txBody>
        </p:sp>
        <p:sp>
          <p:nvSpPr>
            <p:cNvPr id="293" name="Google Shape;293;p15"/>
            <p:cNvSpPr/>
            <p:nvPr/>
          </p:nvSpPr>
          <p:spPr>
            <a:xfrm rot="-2689434">
              <a:off x="4110943" y="2045147"/>
              <a:ext cx="1720158"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5"/>
            <p:cNvSpPr/>
            <p:nvPr/>
          </p:nvSpPr>
          <p:spPr>
            <a:xfrm>
              <a:off x="4691666" y="994156"/>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5"/>
            <p:cNvSpPr txBox="1"/>
            <p:nvPr/>
          </p:nvSpPr>
          <p:spPr>
            <a:xfrm>
              <a:off x="4733345" y="1035835"/>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5: Project, Programme and Portfolio Management (P3M)</a:t>
              </a:r>
              <a:endParaRPr b="0" i="0" sz="1500" u="none" cap="none" strike="noStrike">
                <a:solidFill>
                  <a:schemeClr val="lt1"/>
                </a:solidFill>
                <a:latin typeface="Arial"/>
                <a:ea typeface="Arial"/>
                <a:cs typeface="Arial"/>
                <a:sym typeface="Arial"/>
              </a:endParaRPr>
            </a:p>
          </p:txBody>
        </p:sp>
        <p:sp>
          <p:nvSpPr>
            <p:cNvPr id="296" name="Google Shape;296;p15"/>
            <p:cNvSpPr/>
            <p:nvPr/>
          </p:nvSpPr>
          <p:spPr>
            <a:xfrm>
              <a:off x="4660710" y="3296992"/>
              <a:ext cx="1726047"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5"/>
            <p:cNvSpPr/>
            <p:nvPr/>
          </p:nvSpPr>
          <p:spPr>
            <a:xfrm>
              <a:off x="5496504" y="2813691"/>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5"/>
            <p:cNvSpPr txBox="1"/>
            <p:nvPr/>
          </p:nvSpPr>
          <p:spPr>
            <a:xfrm>
              <a:off x="5538183" y="2855370"/>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6: Intelligence Solutions</a:t>
              </a:r>
              <a:endParaRPr b="0" i="0" sz="1500" u="none" cap="none" strike="noStrike">
                <a:solidFill>
                  <a:schemeClr val="lt1"/>
                </a:solidFill>
                <a:latin typeface="Arial"/>
                <a:ea typeface="Arial"/>
                <a:cs typeface="Arial"/>
                <a:sym typeface="Arial"/>
              </a:endParaRPr>
            </a:p>
          </p:txBody>
        </p:sp>
      </p:grpSp>
      <p:sp>
        <p:nvSpPr>
          <p:cNvPr id="299" name="Google Shape;299;p15"/>
          <p:cNvSpPr/>
          <p:nvPr/>
        </p:nvSpPr>
        <p:spPr>
          <a:xfrm>
            <a:off x="8932321" y="5118221"/>
            <a:ext cx="1758198" cy="1653277"/>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2: Cyber and EM</a:t>
            </a:r>
            <a:endParaRPr b="0" i="0" sz="2000" u="none" cap="none" strike="noStrike">
              <a:solidFill>
                <a:schemeClr val="lt1"/>
              </a:solidFill>
              <a:latin typeface="Arial"/>
              <a:ea typeface="Arial"/>
              <a:cs typeface="Arial"/>
              <a:sym typeface="Arial"/>
            </a:endParaRPr>
          </a:p>
        </p:txBody>
      </p:sp>
      <p:sp>
        <p:nvSpPr>
          <p:cNvPr id="300" name="Google Shape;300;p15"/>
          <p:cNvSpPr txBox="1"/>
          <p:nvPr/>
        </p:nvSpPr>
        <p:spPr>
          <a:xfrm>
            <a:off x="10237100" y="136235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6"/>
          <p:cNvSpPr/>
          <p:nvPr/>
        </p:nvSpPr>
        <p:spPr>
          <a:xfrm>
            <a:off x="4902098" y="5118222"/>
            <a:ext cx="1758198" cy="1653277"/>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Lot 2: Core service delivery (&lt;£5M)</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(NV)</a:t>
            </a:r>
            <a:endParaRPr b="0" i="0" sz="1600" u="none" cap="none" strike="noStrike">
              <a:solidFill>
                <a:schemeClr val="lt1"/>
              </a:solidFill>
              <a:latin typeface="Arial"/>
              <a:ea typeface="Arial"/>
              <a:cs typeface="Arial"/>
              <a:sym typeface="Arial"/>
            </a:endParaRPr>
          </a:p>
        </p:txBody>
      </p:sp>
      <p:sp>
        <p:nvSpPr>
          <p:cNvPr id="306" name="Google Shape;306;p16"/>
          <p:cNvSpPr txBox="1"/>
          <p:nvPr>
            <p:ph idx="2" type="ctrTitle"/>
          </p:nvPr>
        </p:nvSpPr>
        <p:spPr>
          <a:xfrm>
            <a:off x="455150" y="573875"/>
            <a:ext cx="9581700" cy="532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GB"/>
              <a:t>Lot Concept F (pros and cons) </a:t>
            </a:r>
            <a:endParaRPr/>
          </a:p>
        </p:txBody>
      </p:sp>
      <p:grpSp>
        <p:nvGrpSpPr>
          <p:cNvPr id="307" name="Google Shape;307;p16"/>
          <p:cNvGrpSpPr/>
          <p:nvPr/>
        </p:nvGrpSpPr>
        <p:grpSpPr>
          <a:xfrm>
            <a:off x="815610" y="1231149"/>
            <a:ext cx="7274697" cy="4395699"/>
            <a:chOff x="586" y="189289"/>
            <a:chExt cx="7274697" cy="4395699"/>
          </a:xfrm>
        </p:grpSpPr>
        <p:sp>
          <p:nvSpPr>
            <p:cNvPr id="308" name="Google Shape;308;p16"/>
            <p:cNvSpPr/>
            <p:nvPr/>
          </p:nvSpPr>
          <p:spPr>
            <a:xfrm>
              <a:off x="2689754" y="2712589"/>
              <a:ext cx="1872399" cy="1872399"/>
            </a:xfrm>
            <a:prstGeom prst="ellipse">
              <a:avLst/>
            </a:prstGeom>
            <a:solidFill>
              <a:srgbClr val="A4B80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6"/>
            <p:cNvSpPr txBox="1"/>
            <p:nvPr/>
          </p:nvSpPr>
          <p:spPr>
            <a:xfrm>
              <a:off x="2963960" y="2986795"/>
              <a:ext cx="1323987" cy="132398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1: Core service delivery (&gt;£5M)</a:t>
              </a:r>
              <a:endParaRPr b="0" i="0" sz="1400" u="none" cap="none" strike="noStrike">
                <a:solidFill>
                  <a:srgbClr val="000000"/>
                </a:solidFill>
                <a:latin typeface="Arial"/>
                <a:ea typeface="Arial"/>
                <a:cs typeface="Arial"/>
                <a:sym typeface="Arial"/>
              </a:endParaRPr>
            </a:p>
          </p:txBody>
        </p:sp>
        <p:sp>
          <p:nvSpPr>
            <p:cNvPr id="310" name="Google Shape;310;p16"/>
            <p:cNvSpPr/>
            <p:nvPr/>
          </p:nvSpPr>
          <p:spPr>
            <a:xfrm rot="10800000">
              <a:off x="889109" y="3296819"/>
              <a:ext cx="1703426"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6"/>
            <p:cNvSpPr/>
            <p:nvPr/>
          </p:nvSpPr>
          <p:spPr>
            <a:xfrm>
              <a:off x="586" y="2813691"/>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6"/>
            <p:cNvSpPr txBox="1"/>
            <p:nvPr/>
          </p:nvSpPr>
          <p:spPr>
            <a:xfrm>
              <a:off x="42265" y="2855370"/>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1: Solution, Enterprise &amp; Tech Architecture, Data, Innovation Tech Assurance &amp; KIM</a:t>
              </a:r>
              <a:endParaRPr b="0" i="0" sz="1500" u="none" cap="none" strike="noStrike">
                <a:solidFill>
                  <a:schemeClr val="lt1"/>
                </a:solidFill>
                <a:latin typeface="Arial"/>
                <a:ea typeface="Arial"/>
                <a:cs typeface="Arial"/>
                <a:sym typeface="Arial"/>
              </a:endParaRPr>
            </a:p>
          </p:txBody>
        </p:sp>
        <p:sp>
          <p:nvSpPr>
            <p:cNvPr id="313" name="Google Shape;313;p16"/>
            <p:cNvSpPr/>
            <p:nvPr/>
          </p:nvSpPr>
          <p:spPr>
            <a:xfrm rot="-8089369">
              <a:off x="1443381" y="2043218"/>
              <a:ext cx="1704146"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6"/>
            <p:cNvSpPr/>
            <p:nvPr/>
          </p:nvSpPr>
          <p:spPr>
            <a:xfrm>
              <a:off x="805424" y="994156"/>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6"/>
            <p:cNvSpPr txBox="1"/>
            <p:nvPr/>
          </p:nvSpPr>
          <p:spPr>
            <a:xfrm>
              <a:off x="847103" y="1035835"/>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2: Dev, Apps, UX, Dev Ops, Sys Design &amp; App Support</a:t>
              </a:r>
              <a:endParaRPr b="0" i="0" sz="1500" u="none" cap="none" strike="noStrike">
                <a:solidFill>
                  <a:schemeClr val="lt1"/>
                </a:solidFill>
                <a:latin typeface="Arial"/>
                <a:ea typeface="Arial"/>
                <a:cs typeface="Arial"/>
                <a:sym typeface="Arial"/>
              </a:endParaRPr>
            </a:p>
          </p:txBody>
        </p:sp>
        <p:sp>
          <p:nvSpPr>
            <p:cNvPr id="316" name="Google Shape;316;p16"/>
            <p:cNvSpPr/>
            <p:nvPr/>
          </p:nvSpPr>
          <p:spPr>
            <a:xfrm rot="-5385012">
              <a:off x="2778120" y="1490058"/>
              <a:ext cx="1712164"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6"/>
            <p:cNvSpPr/>
            <p:nvPr/>
          </p:nvSpPr>
          <p:spPr>
            <a:xfrm>
              <a:off x="2748545" y="189289"/>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6"/>
            <p:cNvSpPr txBox="1"/>
            <p:nvPr/>
          </p:nvSpPr>
          <p:spPr>
            <a:xfrm>
              <a:off x="2790224" y="230968"/>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4: Infrastructure Data Centre, Hardware engineers &amp; Telecoms</a:t>
              </a:r>
              <a:endParaRPr b="0" i="0" sz="1500" u="none" cap="none" strike="noStrike">
                <a:solidFill>
                  <a:schemeClr val="lt1"/>
                </a:solidFill>
                <a:latin typeface="Arial"/>
                <a:ea typeface="Arial"/>
                <a:cs typeface="Arial"/>
                <a:sym typeface="Arial"/>
              </a:endParaRPr>
            </a:p>
          </p:txBody>
        </p:sp>
        <p:sp>
          <p:nvSpPr>
            <p:cNvPr id="319" name="Google Shape;319;p16"/>
            <p:cNvSpPr/>
            <p:nvPr/>
          </p:nvSpPr>
          <p:spPr>
            <a:xfrm rot="-2689434">
              <a:off x="4110943" y="2045147"/>
              <a:ext cx="1720158"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6"/>
            <p:cNvSpPr/>
            <p:nvPr/>
          </p:nvSpPr>
          <p:spPr>
            <a:xfrm>
              <a:off x="4691666" y="994156"/>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6"/>
            <p:cNvSpPr txBox="1"/>
            <p:nvPr/>
          </p:nvSpPr>
          <p:spPr>
            <a:xfrm>
              <a:off x="4733345" y="1035835"/>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5: Project, Programme and Portfolio Management (P3M)</a:t>
              </a:r>
              <a:endParaRPr b="0" i="0" sz="1500" u="none" cap="none" strike="noStrike">
                <a:solidFill>
                  <a:schemeClr val="lt1"/>
                </a:solidFill>
                <a:latin typeface="Arial"/>
                <a:ea typeface="Arial"/>
                <a:cs typeface="Arial"/>
                <a:sym typeface="Arial"/>
              </a:endParaRPr>
            </a:p>
          </p:txBody>
        </p:sp>
        <p:sp>
          <p:nvSpPr>
            <p:cNvPr id="322" name="Google Shape;322;p16"/>
            <p:cNvSpPr/>
            <p:nvPr/>
          </p:nvSpPr>
          <p:spPr>
            <a:xfrm>
              <a:off x="4660710" y="3296992"/>
              <a:ext cx="1726047" cy="533633"/>
            </a:xfrm>
            <a:prstGeom prst="leftArrow">
              <a:avLst>
                <a:gd fmla="val 60000" name="adj1"/>
                <a:gd fmla="val 50000" name="adj2"/>
              </a:avLst>
            </a:prstGeom>
            <a:solidFill>
              <a:srgbClr val="CFD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6"/>
            <p:cNvSpPr/>
            <p:nvPr/>
          </p:nvSpPr>
          <p:spPr>
            <a:xfrm>
              <a:off x="5496504" y="2813691"/>
              <a:ext cx="1778779" cy="1423023"/>
            </a:xfrm>
            <a:prstGeom prst="roundRect">
              <a:avLst>
                <a:gd fmla="val 10000" name="adj"/>
              </a:avLst>
            </a:prstGeom>
            <a:solidFill>
              <a:srgbClr val="A4B8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6"/>
            <p:cNvSpPr txBox="1"/>
            <p:nvPr/>
          </p:nvSpPr>
          <p:spPr>
            <a:xfrm>
              <a:off x="5538183" y="2855370"/>
              <a:ext cx="1695421" cy="1339665"/>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Lot 6: Intelligence Solutions</a:t>
              </a:r>
              <a:endParaRPr b="0" i="0" sz="1500" u="none" cap="none" strike="noStrike">
                <a:solidFill>
                  <a:schemeClr val="lt1"/>
                </a:solidFill>
                <a:latin typeface="Arial"/>
                <a:ea typeface="Arial"/>
                <a:cs typeface="Arial"/>
                <a:sym typeface="Arial"/>
              </a:endParaRPr>
            </a:p>
          </p:txBody>
        </p:sp>
      </p:grpSp>
      <p:sp>
        <p:nvSpPr>
          <p:cNvPr id="325" name="Google Shape;325;p16"/>
          <p:cNvSpPr/>
          <p:nvPr/>
        </p:nvSpPr>
        <p:spPr>
          <a:xfrm>
            <a:off x="8898906" y="5019368"/>
            <a:ext cx="1727906" cy="1752132"/>
          </a:xfrm>
          <a:prstGeom prst="ellipse">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Lot 3: Cyber and EM</a:t>
            </a:r>
            <a:endParaRPr b="0" i="0" sz="1400" u="none" cap="none" strike="noStrike">
              <a:solidFill>
                <a:srgbClr val="000000"/>
              </a:solidFill>
              <a:latin typeface="Arial"/>
              <a:ea typeface="Arial"/>
              <a:cs typeface="Arial"/>
              <a:sym typeface="Arial"/>
            </a:endParaRPr>
          </a:p>
        </p:txBody>
      </p:sp>
      <p:sp>
        <p:nvSpPr>
          <p:cNvPr id="326" name="Google Shape;326;p16"/>
          <p:cNvSpPr txBox="1"/>
          <p:nvPr/>
        </p:nvSpPr>
        <p:spPr>
          <a:xfrm>
            <a:off x="10198550" y="137200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7"/>
          <p:cNvSpPr txBox="1"/>
          <p:nvPr>
            <p:ph idx="2" type="ctrTitle"/>
          </p:nvPr>
        </p:nvSpPr>
        <p:spPr>
          <a:xfrm>
            <a:off x="1059075" y="3019000"/>
            <a:ext cx="4790100" cy="1101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GB" sz="3600"/>
              <a:t>Any questions?</a:t>
            </a:r>
            <a:endParaRPr sz="3600"/>
          </a:p>
          <a:p>
            <a:pPr indent="0" lvl="0" marL="0" rtl="0" algn="l">
              <a:lnSpc>
                <a:spcPct val="100000"/>
              </a:lnSpc>
              <a:spcBef>
                <a:spcPts val="0"/>
              </a:spcBef>
              <a:spcAft>
                <a:spcPts val="0"/>
              </a:spcAft>
              <a:buSzPts val="3200"/>
              <a:buNone/>
            </a:pPr>
            <a:r>
              <a:t/>
            </a:r>
            <a:endParaRPr sz="3600"/>
          </a:p>
          <a:p>
            <a:pPr indent="0" lvl="0" marL="0" rtl="0" algn="l">
              <a:lnSpc>
                <a:spcPct val="100000"/>
              </a:lnSpc>
              <a:spcBef>
                <a:spcPts val="0"/>
              </a:spcBef>
              <a:spcAft>
                <a:spcPts val="0"/>
              </a:spcAft>
              <a:buSzPts val="3200"/>
              <a:buNone/>
            </a:pPr>
            <a:r>
              <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8"/>
          <p:cNvSpPr txBox="1"/>
          <p:nvPr>
            <p:ph idx="2" type="ctrTitle"/>
          </p:nvPr>
        </p:nvSpPr>
        <p:spPr>
          <a:xfrm>
            <a:off x="1451650" y="2873600"/>
            <a:ext cx="3147900" cy="843300"/>
          </a:xfrm>
          <a:prstGeom prst="rect">
            <a:avLst/>
          </a:prstGeom>
          <a:noFill/>
          <a:ln>
            <a:noFill/>
          </a:ln>
        </p:spPr>
        <p:txBody>
          <a:bodyPr anchorCtr="0" anchor="t" bIns="0" lIns="0" spcFirstLastPara="1" rIns="0" wrap="square" tIns="0">
            <a:noAutofit/>
          </a:bodyPr>
          <a:lstStyle/>
          <a:p>
            <a:pPr indent="12700" lvl="0" marL="0" marR="5080" rtl="0" algn="l">
              <a:lnSpc>
                <a:spcPct val="150000"/>
              </a:lnSpc>
              <a:spcBef>
                <a:spcPts val="0"/>
              </a:spcBef>
              <a:spcAft>
                <a:spcPts val="0"/>
              </a:spcAft>
              <a:buClr>
                <a:schemeClr val="dk1"/>
              </a:buClr>
              <a:buSzPts val="1100"/>
              <a:buFont typeface="Arial"/>
              <a:buNone/>
            </a:pPr>
            <a:r>
              <a:rPr lang="en-GB" u="sng">
                <a:solidFill>
                  <a:schemeClr val="hlink"/>
                </a:solidFill>
                <a:hlinkClick r:id="rId3"/>
              </a:rPr>
              <a:t>info@crowncommercial.gov.uk</a:t>
            </a:r>
            <a:endParaRPr/>
          </a:p>
          <a:p>
            <a:pPr indent="12700" lvl="0" marL="0" marR="5080" rtl="0" algn="l">
              <a:lnSpc>
                <a:spcPct val="150000"/>
              </a:lnSpc>
              <a:spcBef>
                <a:spcPts val="0"/>
              </a:spcBef>
              <a:spcAft>
                <a:spcPts val="0"/>
              </a:spcAft>
              <a:buClr>
                <a:schemeClr val="dk1"/>
              </a:buClr>
              <a:buSzPts val="1100"/>
              <a:buFont typeface="Arial"/>
              <a:buNone/>
            </a:pPr>
            <a:r>
              <a:rPr lang="en-GB"/>
              <a:t>0345 410 2222</a:t>
            </a:r>
            <a:endParaRPr/>
          </a:p>
          <a:p>
            <a:pPr indent="12700" lvl="0" marL="0" marR="5080" rtl="0" algn="l">
              <a:lnSpc>
                <a:spcPct val="150000"/>
              </a:lnSpc>
              <a:spcBef>
                <a:spcPts val="0"/>
              </a:spcBef>
              <a:spcAft>
                <a:spcPts val="0"/>
              </a:spcAft>
              <a:buSzPts val="1600"/>
              <a:buNone/>
            </a:pPr>
            <a:r>
              <a:rPr lang="en-GB" u="sng">
                <a:solidFill>
                  <a:schemeClr val="hlink"/>
                </a:solidFill>
                <a:hlinkClick r:id="rId4"/>
              </a:rPr>
              <a:t>www.crowncommercial.gov.uk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GB"/>
              <a:t>Slido</a:t>
            </a:r>
            <a:endParaRPr/>
          </a:p>
        </p:txBody>
      </p:sp>
      <p:sp>
        <p:nvSpPr>
          <p:cNvPr id="72" name="Google Shape;72;p2"/>
          <p:cNvSpPr txBox="1"/>
          <p:nvPr/>
        </p:nvSpPr>
        <p:spPr>
          <a:xfrm>
            <a:off x="4419146" y="1449424"/>
            <a:ext cx="6504227" cy="3987549"/>
          </a:xfrm>
          <a:prstGeom prst="rect">
            <a:avLst/>
          </a:prstGeom>
          <a:noFill/>
          <a:ln>
            <a:noFill/>
          </a:ln>
        </p:spPr>
        <p:txBody>
          <a:bodyPr anchorCtr="0" anchor="t" bIns="91425" lIns="91425" spcFirstLastPara="1" rIns="91425" wrap="square" tIns="91425">
            <a:normAutofit fontScale="92500" lnSpcReduction="20000"/>
          </a:bodyPr>
          <a:lstStyle/>
          <a:p>
            <a:pPr indent="-270827" lvl="0" marL="342900" marR="0" rtl="0" algn="l">
              <a:lnSpc>
                <a:spcPct val="95000"/>
              </a:lnSpc>
              <a:spcBef>
                <a:spcPts val="0"/>
              </a:spcBef>
              <a:spcAft>
                <a:spcPts val="0"/>
              </a:spcAft>
              <a:buClr>
                <a:srgbClr val="4D4E53"/>
              </a:buClr>
              <a:buSzPct val="81818"/>
              <a:buFont typeface="Arial"/>
              <a:buChar char="●"/>
            </a:pPr>
            <a:r>
              <a:rPr b="0" i="0" lang="en-GB" sz="2200" u="none" cap="none" strike="noStrike">
                <a:solidFill>
                  <a:srgbClr val="4D4E53"/>
                </a:solidFill>
                <a:latin typeface="Arial"/>
                <a:ea typeface="Arial"/>
                <a:cs typeface="Arial"/>
                <a:sym typeface="Arial"/>
              </a:rPr>
              <a:t>We will be using Slido to allow you to interactively answer questions and give feedback at specific points today</a:t>
            </a:r>
            <a:endParaRPr b="0" i="0" sz="2200" u="none" cap="none" strike="noStrike">
              <a:solidFill>
                <a:srgbClr val="4D4E53"/>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ct val="100000"/>
              <a:buFont typeface="Arial"/>
              <a:buNone/>
            </a:pPr>
            <a:r>
              <a:t/>
            </a:r>
            <a:endParaRPr b="0" i="0" sz="2200" u="none" cap="none" strike="noStrike">
              <a:solidFill>
                <a:srgbClr val="4D4E53"/>
              </a:solidFill>
              <a:latin typeface="Arial"/>
              <a:ea typeface="Arial"/>
              <a:cs typeface="Arial"/>
              <a:sym typeface="Arial"/>
            </a:endParaRPr>
          </a:p>
          <a:p>
            <a:pPr indent="-294322" lvl="0" marL="342900" marR="0" rtl="0" algn="l">
              <a:lnSpc>
                <a:spcPct val="95000"/>
              </a:lnSpc>
              <a:spcBef>
                <a:spcPts val="0"/>
              </a:spcBef>
              <a:spcAft>
                <a:spcPts val="0"/>
              </a:spcAft>
              <a:buClr>
                <a:srgbClr val="4D4E53"/>
              </a:buClr>
              <a:buSzPct val="100000"/>
              <a:buFont typeface="Arial"/>
              <a:buChar char="●"/>
            </a:pPr>
            <a:r>
              <a:rPr b="0" i="0" lang="en-GB" sz="2200" u="none" cap="none" strike="noStrike">
                <a:solidFill>
                  <a:srgbClr val="4D4E53"/>
                </a:solidFill>
                <a:latin typeface="Arial"/>
                <a:ea typeface="Arial"/>
                <a:cs typeface="Arial"/>
                <a:sym typeface="Arial"/>
              </a:rPr>
              <a:t>You will need to log in to </a:t>
            </a:r>
            <a:r>
              <a:rPr b="0" i="0" lang="en-GB" sz="2200" u="sng" cap="none" strike="noStrike">
                <a:solidFill>
                  <a:schemeClr val="hlink"/>
                </a:solidFill>
                <a:latin typeface="Arial"/>
                <a:ea typeface="Arial"/>
                <a:cs typeface="Arial"/>
                <a:sym typeface="Arial"/>
                <a:hlinkClick r:id="rId3"/>
              </a:rPr>
              <a:t>www.slido.com</a:t>
            </a:r>
            <a:r>
              <a:rPr b="0" i="0" lang="en-GB" sz="2200" u="none" cap="none" strike="noStrike">
                <a:solidFill>
                  <a:srgbClr val="4D4E53"/>
                </a:solidFill>
                <a:latin typeface="Arial"/>
                <a:ea typeface="Arial"/>
                <a:cs typeface="Arial"/>
                <a:sym typeface="Arial"/>
              </a:rPr>
              <a:t> on your phone or on your laptop</a:t>
            </a:r>
            <a:endParaRPr b="0" i="0" sz="2200" u="none" cap="none" strike="noStrike">
              <a:solidFill>
                <a:srgbClr val="4D4E53"/>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ct val="100000"/>
              <a:buFont typeface="Arial"/>
              <a:buNone/>
            </a:pPr>
            <a:r>
              <a:t/>
            </a:r>
            <a:endParaRPr b="0" i="0" sz="2200" u="none" cap="none" strike="noStrike">
              <a:solidFill>
                <a:srgbClr val="4D4E53"/>
              </a:solidFill>
              <a:latin typeface="Arial"/>
              <a:ea typeface="Arial"/>
              <a:cs typeface="Arial"/>
              <a:sym typeface="Arial"/>
            </a:endParaRPr>
          </a:p>
          <a:p>
            <a:pPr indent="-294322" lvl="0" marL="342900" marR="0" rtl="0" algn="l">
              <a:lnSpc>
                <a:spcPct val="95000"/>
              </a:lnSpc>
              <a:spcBef>
                <a:spcPts val="0"/>
              </a:spcBef>
              <a:spcAft>
                <a:spcPts val="0"/>
              </a:spcAft>
              <a:buClr>
                <a:srgbClr val="4D4E53"/>
              </a:buClr>
              <a:buSzPct val="100000"/>
              <a:buFont typeface="Arial"/>
              <a:buChar char="●"/>
            </a:pPr>
            <a:r>
              <a:rPr b="0" i="0" lang="en-GB" sz="2200" u="none" cap="none" strike="noStrike">
                <a:solidFill>
                  <a:srgbClr val="4D4E53"/>
                </a:solidFill>
                <a:latin typeface="Arial"/>
                <a:ea typeface="Arial"/>
                <a:cs typeface="Arial"/>
                <a:sym typeface="Arial"/>
              </a:rPr>
              <a:t>Enter the participant code 1348930 </a:t>
            </a:r>
            <a:endParaRPr b="0" i="0" sz="2200" u="none" cap="none" strike="noStrike">
              <a:solidFill>
                <a:srgbClr val="4D4E53"/>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ct val="100000"/>
              <a:buFont typeface="Arial"/>
              <a:buNone/>
            </a:pPr>
            <a:r>
              <a:t/>
            </a:r>
            <a:endParaRPr b="0" i="0" sz="2200" u="none" cap="none" strike="noStrike">
              <a:solidFill>
                <a:srgbClr val="4D4E53"/>
              </a:solidFill>
              <a:latin typeface="Arial"/>
              <a:ea typeface="Arial"/>
              <a:cs typeface="Arial"/>
              <a:sym typeface="Arial"/>
            </a:endParaRPr>
          </a:p>
          <a:p>
            <a:pPr indent="-294322" lvl="0" marL="342900" marR="0" rtl="0" algn="l">
              <a:lnSpc>
                <a:spcPct val="95000"/>
              </a:lnSpc>
              <a:spcBef>
                <a:spcPts val="0"/>
              </a:spcBef>
              <a:spcAft>
                <a:spcPts val="0"/>
              </a:spcAft>
              <a:buClr>
                <a:srgbClr val="4D4E53"/>
              </a:buClr>
              <a:buSzPct val="100000"/>
              <a:buFont typeface="Arial"/>
              <a:buChar char="●"/>
            </a:pPr>
            <a:r>
              <a:rPr b="0" i="0" lang="en-GB" sz="2200" u="none" cap="none" strike="noStrike">
                <a:solidFill>
                  <a:srgbClr val="4D4E53"/>
                </a:solidFill>
                <a:latin typeface="Arial"/>
                <a:ea typeface="Arial"/>
                <a:cs typeface="Arial"/>
                <a:sym typeface="Arial"/>
              </a:rPr>
              <a:t>We will tell you at which points of the webinar we want you to provide feedback on Slido</a:t>
            </a:r>
            <a:endParaRPr b="0" i="0" sz="2200" u="none" cap="none" strike="noStrike">
              <a:solidFill>
                <a:srgbClr val="4D4E53"/>
              </a:solidFill>
              <a:latin typeface="Arial"/>
              <a:ea typeface="Arial"/>
              <a:cs typeface="Arial"/>
              <a:sym typeface="Arial"/>
            </a:endParaRPr>
          </a:p>
          <a:p>
            <a:pPr indent="0" lvl="0" marL="457200" marR="0" rtl="0" algn="l">
              <a:lnSpc>
                <a:spcPct val="95000"/>
              </a:lnSpc>
              <a:spcBef>
                <a:spcPts val="0"/>
              </a:spcBef>
              <a:spcAft>
                <a:spcPts val="0"/>
              </a:spcAft>
              <a:buClr>
                <a:srgbClr val="000000"/>
              </a:buClr>
              <a:buSzPct val="100000"/>
              <a:buFont typeface="Arial"/>
              <a:buNone/>
            </a:pPr>
            <a:r>
              <a:t/>
            </a:r>
            <a:endParaRPr b="0" i="0" sz="2200" u="none" cap="none" strike="noStrike">
              <a:solidFill>
                <a:srgbClr val="4D4E53"/>
              </a:solidFill>
              <a:latin typeface="Arial"/>
              <a:ea typeface="Arial"/>
              <a:cs typeface="Arial"/>
              <a:sym typeface="Arial"/>
            </a:endParaRPr>
          </a:p>
          <a:p>
            <a:pPr indent="-294322" lvl="0" marL="342900" marR="0" rtl="0" algn="l">
              <a:lnSpc>
                <a:spcPct val="95000"/>
              </a:lnSpc>
              <a:spcBef>
                <a:spcPts val="0"/>
              </a:spcBef>
              <a:spcAft>
                <a:spcPts val="0"/>
              </a:spcAft>
              <a:buClr>
                <a:srgbClr val="4D4E53"/>
              </a:buClr>
              <a:buSzPct val="100000"/>
              <a:buFont typeface="Arial"/>
              <a:buChar char="●"/>
            </a:pPr>
            <a:r>
              <a:rPr b="0" i="0" lang="en-GB" sz="2200" u="none" cap="none" strike="noStrike">
                <a:solidFill>
                  <a:srgbClr val="4D4E53"/>
                </a:solidFill>
                <a:latin typeface="Arial"/>
                <a:ea typeface="Arial"/>
                <a:cs typeface="Arial"/>
                <a:sym typeface="Arial"/>
              </a:rPr>
              <a:t>The Slido questions will allow for free text answers - please include your organisation name and organisation size e.g. large/SME in your response</a:t>
            </a:r>
            <a:endParaRPr b="0" i="0" sz="2200" u="none" cap="none" strike="noStrike">
              <a:solidFill>
                <a:srgbClr val="4D4E53"/>
              </a:solidFill>
              <a:latin typeface="Arial"/>
              <a:ea typeface="Arial"/>
              <a:cs typeface="Arial"/>
              <a:sym typeface="Arial"/>
            </a:endParaRPr>
          </a:p>
          <a:p>
            <a:pPr indent="-165100" lvl="0" marL="342900" marR="0" rtl="0" algn="l">
              <a:lnSpc>
                <a:spcPct val="95000"/>
              </a:lnSpc>
              <a:spcBef>
                <a:spcPts val="0"/>
              </a:spcBef>
              <a:spcAft>
                <a:spcPts val="0"/>
              </a:spcAft>
              <a:buClr>
                <a:srgbClr val="4D4E53"/>
              </a:buClr>
              <a:buSzPct val="81818"/>
              <a:buFont typeface="Arial"/>
              <a:buNone/>
            </a:pPr>
            <a:r>
              <a:t/>
            </a:r>
            <a:endParaRPr b="0" i="0" sz="2200" u="none" cap="none" strike="noStrike">
              <a:solidFill>
                <a:srgbClr val="4D4E53"/>
              </a:solidFill>
              <a:latin typeface="Arial"/>
              <a:ea typeface="Arial"/>
              <a:cs typeface="Arial"/>
              <a:sym typeface="Arial"/>
            </a:endParaRPr>
          </a:p>
        </p:txBody>
      </p:sp>
      <p:sp>
        <p:nvSpPr>
          <p:cNvPr id="73" name="Google Shape;73;p2"/>
          <p:cNvSpPr txBox="1"/>
          <p:nvPr/>
        </p:nvSpPr>
        <p:spPr>
          <a:xfrm>
            <a:off x="10237100" y="28375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d2a772a91e_0_0"/>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GB"/>
              <a:t>Agenda</a:t>
            </a:r>
            <a:endParaRPr/>
          </a:p>
        </p:txBody>
      </p:sp>
      <p:sp>
        <p:nvSpPr>
          <p:cNvPr id="79" name="Google Shape;79;g3d2a772a91e_0_0"/>
          <p:cNvSpPr txBox="1"/>
          <p:nvPr/>
        </p:nvSpPr>
        <p:spPr>
          <a:xfrm>
            <a:off x="4419146" y="1449424"/>
            <a:ext cx="6504300" cy="3987600"/>
          </a:xfrm>
          <a:prstGeom prst="rect">
            <a:avLst/>
          </a:prstGeom>
          <a:noFill/>
          <a:ln>
            <a:noFill/>
          </a:ln>
        </p:spPr>
        <p:txBody>
          <a:bodyPr anchorCtr="0" anchor="t" bIns="91425" lIns="91425" spcFirstLastPara="1" rIns="91425" wrap="square" tIns="91425">
            <a:normAutofit/>
          </a:bodyPr>
          <a:lstStyle/>
          <a:p>
            <a:pPr indent="-279400" lvl="0" marL="342900" marR="0" rtl="0" algn="l">
              <a:lnSpc>
                <a:spcPct val="95000"/>
              </a:lnSpc>
              <a:spcBef>
                <a:spcPts val="0"/>
              </a:spcBef>
              <a:spcAft>
                <a:spcPts val="0"/>
              </a:spcAft>
              <a:buClr>
                <a:srgbClr val="4D4E53"/>
              </a:buClr>
              <a:buSzPts val="1800"/>
              <a:buFont typeface="Arial"/>
              <a:buChar char="●"/>
            </a:pPr>
            <a:r>
              <a:rPr b="0" i="0" lang="en-GB" sz="2200" u="none" cap="none" strike="noStrike">
                <a:solidFill>
                  <a:srgbClr val="4D4E53"/>
                </a:solidFill>
                <a:latin typeface="Arial"/>
                <a:ea typeface="Arial"/>
                <a:cs typeface="Arial"/>
                <a:sym typeface="Arial"/>
              </a:rPr>
              <a:t>Background</a:t>
            </a:r>
            <a:endParaRPr b="0" i="0" sz="1400" u="none" cap="none" strike="noStrike">
              <a:solidFill>
                <a:srgbClr val="000000"/>
              </a:solidFill>
              <a:latin typeface="Arial"/>
              <a:ea typeface="Arial"/>
              <a:cs typeface="Arial"/>
              <a:sym typeface="Arial"/>
            </a:endParaRPr>
          </a:p>
          <a:p>
            <a:pPr indent="-165100" lvl="0" marL="342900" marR="0" rtl="0" algn="l">
              <a:lnSpc>
                <a:spcPct val="95000"/>
              </a:lnSpc>
              <a:spcBef>
                <a:spcPts val="0"/>
              </a:spcBef>
              <a:spcAft>
                <a:spcPts val="0"/>
              </a:spcAft>
              <a:buClr>
                <a:srgbClr val="4D4E53"/>
              </a:buClr>
              <a:buSzPts val="1800"/>
              <a:buFont typeface="Arial"/>
              <a:buNone/>
            </a:pPr>
            <a:r>
              <a:t/>
            </a:r>
            <a:endParaRPr b="0" i="0" sz="2200" u="none" cap="none" strike="noStrike">
              <a:solidFill>
                <a:srgbClr val="4D4E53"/>
              </a:solidFill>
              <a:latin typeface="Arial"/>
              <a:ea typeface="Arial"/>
              <a:cs typeface="Arial"/>
              <a:sym typeface="Arial"/>
            </a:endParaRPr>
          </a:p>
          <a:p>
            <a:pPr indent="-279400" lvl="0" marL="342900" marR="0" rtl="0" algn="l">
              <a:lnSpc>
                <a:spcPct val="95000"/>
              </a:lnSpc>
              <a:spcBef>
                <a:spcPts val="0"/>
              </a:spcBef>
              <a:spcAft>
                <a:spcPts val="0"/>
              </a:spcAft>
              <a:buClr>
                <a:srgbClr val="4D4E53"/>
              </a:buClr>
              <a:buSzPts val="1800"/>
              <a:buFont typeface="Arial"/>
              <a:buChar char="●"/>
            </a:pPr>
            <a:r>
              <a:rPr b="0" i="0" lang="en-GB" sz="2200" u="none" cap="none" strike="noStrike">
                <a:solidFill>
                  <a:srgbClr val="4D4E53"/>
                </a:solidFill>
                <a:latin typeface="Arial"/>
                <a:ea typeface="Arial"/>
                <a:cs typeface="Arial"/>
                <a:sym typeface="Arial"/>
              </a:rPr>
              <a:t>Future of DIPS</a:t>
            </a:r>
            <a:endParaRPr b="0" i="0" sz="2200" u="none" cap="none" strike="noStrike">
              <a:solidFill>
                <a:srgbClr val="4D4E53"/>
              </a:solidFill>
              <a:latin typeface="Arial"/>
              <a:ea typeface="Arial"/>
              <a:cs typeface="Arial"/>
              <a:sym typeface="Arial"/>
            </a:endParaRPr>
          </a:p>
          <a:p>
            <a:pPr indent="-165100" lvl="0" marL="342900" marR="0" rtl="0" algn="l">
              <a:lnSpc>
                <a:spcPct val="95000"/>
              </a:lnSpc>
              <a:spcBef>
                <a:spcPts val="0"/>
              </a:spcBef>
              <a:spcAft>
                <a:spcPts val="0"/>
              </a:spcAft>
              <a:buClr>
                <a:srgbClr val="4D4E53"/>
              </a:buClr>
              <a:buSzPts val="1800"/>
              <a:buFont typeface="Arial"/>
              <a:buNone/>
            </a:pPr>
            <a:r>
              <a:t/>
            </a:r>
            <a:endParaRPr b="0" i="0" sz="2200" u="none" cap="none" strike="noStrike">
              <a:solidFill>
                <a:srgbClr val="4D4E53"/>
              </a:solidFill>
              <a:latin typeface="Arial"/>
              <a:ea typeface="Arial"/>
              <a:cs typeface="Arial"/>
              <a:sym typeface="Arial"/>
            </a:endParaRPr>
          </a:p>
          <a:p>
            <a:pPr indent="-279400" lvl="0" marL="342900" marR="0" rtl="0" algn="l">
              <a:lnSpc>
                <a:spcPct val="95000"/>
              </a:lnSpc>
              <a:spcBef>
                <a:spcPts val="0"/>
              </a:spcBef>
              <a:spcAft>
                <a:spcPts val="0"/>
              </a:spcAft>
              <a:buClr>
                <a:srgbClr val="4D4E53"/>
              </a:buClr>
              <a:buSzPts val="1800"/>
              <a:buFont typeface="Arial"/>
              <a:buChar char="●"/>
            </a:pPr>
            <a:r>
              <a:rPr b="0" i="0" lang="en-GB" sz="2200" u="none" cap="none" strike="noStrike">
                <a:solidFill>
                  <a:srgbClr val="4D4E53"/>
                </a:solidFill>
                <a:latin typeface="Arial"/>
                <a:ea typeface="Arial"/>
                <a:cs typeface="Arial"/>
                <a:sym typeface="Arial"/>
              </a:rPr>
              <a:t>Timeline</a:t>
            </a:r>
            <a:endParaRPr b="0" i="0" sz="2200" u="none" cap="none" strike="noStrike">
              <a:solidFill>
                <a:srgbClr val="4D4E53"/>
              </a:solidFill>
              <a:latin typeface="Arial"/>
              <a:ea typeface="Arial"/>
              <a:cs typeface="Arial"/>
              <a:sym typeface="Arial"/>
            </a:endParaRPr>
          </a:p>
          <a:p>
            <a:pPr indent="-165100" lvl="0" marL="342900" marR="0" rtl="0" algn="l">
              <a:lnSpc>
                <a:spcPct val="95000"/>
              </a:lnSpc>
              <a:spcBef>
                <a:spcPts val="0"/>
              </a:spcBef>
              <a:spcAft>
                <a:spcPts val="0"/>
              </a:spcAft>
              <a:buClr>
                <a:srgbClr val="4D4E53"/>
              </a:buClr>
              <a:buSzPts val="1800"/>
              <a:buFont typeface="Arial"/>
              <a:buNone/>
            </a:pPr>
            <a:r>
              <a:t/>
            </a:r>
            <a:endParaRPr b="0" i="0" sz="2200" u="none" cap="none" strike="noStrike">
              <a:solidFill>
                <a:srgbClr val="4D4E53"/>
              </a:solidFill>
              <a:latin typeface="Arial"/>
              <a:ea typeface="Arial"/>
              <a:cs typeface="Arial"/>
              <a:sym typeface="Arial"/>
            </a:endParaRPr>
          </a:p>
          <a:p>
            <a:pPr indent="-279400" lvl="0" marL="342900" marR="0" rtl="0" algn="l">
              <a:lnSpc>
                <a:spcPct val="95000"/>
              </a:lnSpc>
              <a:spcBef>
                <a:spcPts val="0"/>
              </a:spcBef>
              <a:spcAft>
                <a:spcPts val="0"/>
              </a:spcAft>
              <a:buClr>
                <a:srgbClr val="4D4E53"/>
              </a:buClr>
              <a:buSzPts val="1800"/>
              <a:buFont typeface="Arial"/>
              <a:buChar char="●"/>
            </a:pPr>
            <a:r>
              <a:rPr b="0" i="0" lang="en-GB" sz="2200" u="none" cap="none" strike="noStrike">
                <a:solidFill>
                  <a:srgbClr val="4D4E53"/>
                </a:solidFill>
                <a:latin typeface="Arial"/>
                <a:ea typeface="Arial"/>
                <a:cs typeface="Arial"/>
                <a:sym typeface="Arial"/>
              </a:rPr>
              <a:t>Proposed Lot Concepts</a:t>
            </a:r>
            <a:endParaRPr b="0" i="0" sz="2200" u="none" cap="none" strike="noStrike">
              <a:solidFill>
                <a:srgbClr val="4D4E53"/>
              </a:solidFill>
              <a:latin typeface="Arial"/>
              <a:ea typeface="Arial"/>
              <a:cs typeface="Arial"/>
              <a:sym typeface="Arial"/>
            </a:endParaRPr>
          </a:p>
          <a:p>
            <a:pPr indent="-165100" lvl="0" marL="342900" marR="0" rtl="0" algn="l">
              <a:lnSpc>
                <a:spcPct val="95000"/>
              </a:lnSpc>
              <a:spcBef>
                <a:spcPts val="0"/>
              </a:spcBef>
              <a:spcAft>
                <a:spcPts val="0"/>
              </a:spcAft>
              <a:buClr>
                <a:srgbClr val="4D4E53"/>
              </a:buClr>
              <a:buSzPts val="1800"/>
              <a:buFont typeface="Arial"/>
              <a:buNone/>
            </a:pPr>
            <a:r>
              <a:t/>
            </a:r>
            <a:endParaRPr b="0" i="0" sz="2200" u="none" cap="none" strike="noStrike">
              <a:solidFill>
                <a:srgbClr val="4D4E53"/>
              </a:solidFill>
              <a:latin typeface="Arial"/>
              <a:ea typeface="Arial"/>
              <a:cs typeface="Arial"/>
              <a:sym typeface="Arial"/>
            </a:endParaRPr>
          </a:p>
        </p:txBody>
      </p:sp>
      <p:sp>
        <p:nvSpPr>
          <p:cNvPr id="80" name="Google Shape;80;g3d2a772a91e_0_0"/>
          <p:cNvSpPr txBox="1"/>
          <p:nvPr/>
        </p:nvSpPr>
        <p:spPr>
          <a:xfrm>
            <a:off x="10285200" y="312625"/>
            <a:ext cx="1752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Slido code: 1348930</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ctrTitle"/>
          </p:nvPr>
        </p:nvSpPr>
        <p:spPr>
          <a:xfrm>
            <a:off x="4366807" y="1561669"/>
            <a:ext cx="7252500" cy="262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600"/>
              <a:buNone/>
            </a:pPr>
            <a:r>
              <a:rPr lang="en-GB" sz="2200"/>
              <a:t>This is an early engagement ahead of any approvals.</a:t>
            </a:r>
            <a:br>
              <a:rPr lang="en-GB" sz="2200"/>
            </a:br>
            <a:br>
              <a:rPr lang="en-GB" sz="2200"/>
            </a:br>
            <a:r>
              <a:rPr lang="en-GB" sz="2200"/>
              <a:t>Everything discussed here is subject to change. </a:t>
            </a:r>
            <a:br>
              <a:rPr lang="en-GB" sz="2200"/>
            </a:br>
            <a:br>
              <a:rPr lang="en-GB" sz="2200"/>
            </a:br>
            <a:r>
              <a:rPr lang="en-GB" sz="2200"/>
              <a:t>The key aim is to get your input to help shape DIPS 2.0. </a:t>
            </a:r>
            <a:br>
              <a:rPr lang="en-GB" sz="2200"/>
            </a:br>
            <a:br>
              <a:rPr lang="en-GB" sz="2200"/>
            </a:br>
            <a:r>
              <a:rPr lang="en-GB" sz="2200"/>
              <a:t>Treat this as an open, collaborative, environment. </a:t>
            </a:r>
            <a:br>
              <a:rPr lang="en-GB" sz="2200"/>
            </a:br>
            <a:br>
              <a:rPr lang="en-GB" sz="2200"/>
            </a:br>
            <a:endParaRPr sz="2200"/>
          </a:p>
        </p:txBody>
      </p:sp>
      <p:sp>
        <p:nvSpPr>
          <p:cNvPr id="86" name="Google Shape;86;p3"/>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Ground Rules</a:t>
            </a:r>
            <a:endParaRPr/>
          </a:p>
        </p:txBody>
      </p:sp>
      <p:sp>
        <p:nvSpPr>
          <p:cNvPr id="87" name="Google Shape;87;p3"/>
          <p:cNvSpPr txBox="1"/>
          <p:nvPr/>
        </p:nvSpPr>
        <p:spPr>
          <a:xfrm>
            <a:off x="10400800" y="303000"/>
            <a:ext cx="1425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Slido code: 1348930</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ph type="ctrTitle"/>
          </p:nvPr>
        </p:nvSpPr>
        <p:spPr>
          <a:xfrm>
            <a:off x="4277579" y="1057985"/>
            <a:ext cx="7252500" cy="28591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600"/>
              <a:buNone/>
            </a:pPr>
            <a:r>
              <a:rPr lang="en-GB" sz="2200"/>
              <a:t>Mandate drafted and presented for approval</a:t>
            </a:r>
            <a:endParaRPr sz="2200"/>
          </a:p>
          <a:p>
            <a:pPr indent="0" lvl="0" marL="0" rtl="0" algn="l">
              <a:lnSpc>
                <a:spcPct val="100000"/>
              </a:lnSpc>
              <a:spcBef>
                <a:spcPts val="1000"/>
              </a:spcBef>
              <a:spcAft>
                <a:spcPts val="0"/>
              </a:spcAft>
              <a:buClr>
                <a:schemeClr val="dk1"/>
              </a:buClr>
              <a:buSzPts val="1600"/>
              <a:buNone/>
            </a:pPr>
            <a:br>
              <a:rPr lang="en-GB" sz="2200"/>
            </a:br>
            <a:r>
              <a:rPr lang="en-GB" sz="2200"/>
              <a:t>Engagement underway to scope framework, alongside roles and responsibilities</a:t>
            </a:r>
            <a:br>
              <a:rPr lang="en-GB" sz="2200"/>
            </a:br>
            <a:br>
              <a:rPr lang="en-GB" sz="2200"/>
            </a:br>
            <a:r>
              <a:rPr lang="en-GB" sz="2200"/>
              <a:t>Ongoing early engagement with approvals and scrutiny functions </a:t>
            </a:r>
            <a:br>
              <a:rPr lang="en-GB" sz="2200"/>
            </a:br>
            <a:br>
              <a:rPr lang="en-GB" sz="2200"/>
            </a:br>
            <a:r>
              <a:rPr lang="en-GB" sz="2200"/>
              <a:t>Internal stakeholder and requirements gathering started</a:t>
            </a:r>
            <a:br>
              <a:rPr lang="en-GB" sz="2200"/>
            </a:br>
            <a:br>
              <a:rPr lang="en-GB" sz="2200"/>
            </a:br>
            <a:r>
              <a:rPr lang="en-GB" sz="2200"/>
              <a:t>Supplier engagement underway</a:t>
            </a:r>
            <a:endParaRPr sz="2200"/>
          </a:p>
        </p:txBody>
      </p:sp>
      <p:sp>
        <p:nvSpPr>
          <p:cNvPr id="93" name="Google Shape;93;p8"/>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Work to date</a:t>
            </a:r>
            <a:endParaRPr/>
          </a:p>
        </p:txBody>
      </p:sp>
      <p:sp>
        <p:nvSpPr>
          <p:cNvPr id="94" name="Google Shape;94;p8"/>
          <p:cNvSpPr txBox="1"/>
          <p:nvPr/>
        </p:nvSpPr>
        <p:spPr>
          <a:xfrm>
            <a:off x="10294875" y="21635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4414958" y="1351776"/>
            <a:ext cx="7252500" cy="166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600"/>
              <a:buNone/>
            </a:pPr>
            <a:r>
              <a:rPr lang="en-GB" sz="2200"/>
              <a:t>DIPS 1 expires Q4 2027</a:t>
            </a:r>
            <a:br>
              <a:rPr lang="en-GB" sz="2200"/>
            </a:br>
            <a:br>
              <a:rPr lang="en-GB" sz="2200"/>
            </a:br>
            <a:r>
              <a:rPr lang="en-GB" sz="2200"/>
              <a:t>Aim is for DIPS 2.0 to seamlessly follow expiry of DIPS 1 </a:t>
            </a:r>
            <a:br>
              <a:rPr lang="en-GB" sz="2200"/>
            </a:br>
            <a:br>
              <a:rPr lang="en-GB" sz="2200"/>
            </a:br>
            <a:r>
              <a:rPr lang="en-GB" sz="2200"/>
              <a:t>DIPS 2.0 concept (subject to change)</a:t>
            </a:r>
            <a:br>
              <a:rPr lang="en-GB" sz="2200"/>
            </a:br>
            <a:br>
              <a:rPr lang="en-GB" sz="2200"/>
            </a:br>
            <a:br>
              <a:rPr lang="en-GB" sz="2200"/>
            </a:br>
            <a:br>
              <a:rPr lang="en-GB" sz="2200"/>
            </a:br>
            <a:endParaRPr sz="2200"/>
          </a:p>
        </p:txBody>
      </p:sp>
      <p:sp>
        <p:nvSpPr>
          <p:cNvPr id="100" name="Google Shape;100;p6"/>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Future of DIPS</a:t>
            </a:r>
            <a:endParaRPr/>
          </a:p>
        </p:txBody>
      </p:sp>
      <p:sp>
        <p:nvSpPr>
          <p:cNvPr id="101" name="Google Shape;101;p6"/>
          <p:cNvSpPr txBox="1"/>
          <p:nvPr/>
        </p:nvSpPr>
        <p:spPr>
          <a:xfrm>
            <a:off x="4357183" y="3497657"/>
            <a:ext cx="7252500" cy="1722300"/>
          </a:xfrm>
          <a:prstGeom prst="rect">
            <a:avLst/>
          </a:prstGeom>
          <a:noFill/>
          <a:ln>
            <a:noFill/>
          </a:ln>
        </p:spPr>
        <p:txBody>
          <a:bodyPr anchorCtr="0" anchor="t" bIns="0" lIns="0" spcFirstLastPara="1" rIns="0" wrap="square" tIns="0">
            <a:noAutofit/>
          </a:bodyPr>
          <a:lstStyle/>
          <a:p>
            <a:pPr indent="-285750" lvl="0" marL="74295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Eight-year framework – flexible call-off duration</a:t>
            </a:r>
            <a:endParaRPr b="0" i="0" sz="1400" u="none" cap="none" strike="noStrike">
              <a:solidFill>
                <a:srgbClr val="000000"/>
              </a:solidFill>
              <a:latin typeface="Arial"/>
              <a:ea typeface="Arial"/>
              <a:cs typeface="Arial"/>
              <a:sym typeface="Arial"/>
            </a:endParaRPr>
          </a:p>
          <a:p>
            <a:pPr indent="-285750" lvl="0" marL="74295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Increased financial headroom </a:t>
            </a:r>
            <a:endParaRPr b="0" i="0" sz="1400" u="none" cap="none" strike="noStrike">
              <a:solidFill>
                <a:srgbClr val="000000"/>
              </a:solidFill>
              <a:latin typeface="Arial"/>
              <a:ea typeface="Arial"/>
              <a:cs typeface="Arial"/>
              <a:sym typeface="Arial"/>
            </a:endParaRPr>
          </a:p>
          <a:p>
            <a:pPr indent="-285750" lvl="0" marL="74295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Benefits from flexibilities in the Procurement Act</a:t>
            </a:r>
            <a:endParaRPr b="0" i="0" sz="1400" u="none" cap="none" strike="noStrike">
              <a:solidFill>
                <a:srgbClr val="000000"/>
              </a:solidFill>
              <a:latin typeface="Arial"/>
              <a:ea typeface="Arial"/>
              <a:cs typeface="Arial"/>
              <a:sym typeface="Arial"/>
            </a:endParaRPr>
          </a:p>
          <a:p>
            <a:pPr indent="-285750" lvl="0" marL="74295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Developed by a commercial team from MOD and Crown Commercial Services (CCS)</a:t>
            </a:r>
            <a:endParaRPr b="0" i="0" sz="1400" u="none" cap="none" strike="noStrike">
              <a:solidFill>
                <a:srgbClr val="000000"/>
              </a:solidFill>
              <a:latin typeface="Arial"/>
              <a:ea typeface="Arial"/>
              <a:cs typeface="Arial"/>
              <a:sym typeface="Arial"/>
            </a:endParaRPr>
          </a:p>
          <a:p>
            <a:pPr indent="-285750" lvl="0" marL="74295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Fewer lots</a:t>
            </a:r>
            <a:br>
              <a:rPr b="0" i="0" lang="en-GB" sz="2200" u="none" cap="none" strike="noStrike">
                <a:solidFill>
                  <a:schemeClr val="dk1"/>
                </a:solidFill>
                <a:latin typeface="Arial"/>
                <a:ea typeface="Arial"/>
                <a:cs typeface="Arial"/>
                <a:sym typeface="Arial"/>
              </a:rPr>
            </a:br>
            <a:br>
              <a:rPr b="0" i="0" lang="en-GB" sz="2200" u="none" cap="none" strike="noStrike">
                <a:solidFill>
                  <a:schemeClr val="dk1"/>
                </a:solidFill>
                <a:latin typeface="Arial"/>
                <a:ea typeface="Arial"/>
                <a:cs typeface="Arial"/>
                <a:sym typeface="Arial"/>
              </a:rPr>
            </a:br>
            <a:br>
              <a:rPr b="0" i="0" lang="en-GB" sz="2200" u="none" cap="none" strike="noStrike">
                <a:solidFill>
                  <a:schemeClr val="dk1"/>
                </a:solidFill>
                <a:latin typeface="Arial"/>
                <a:ea typeface="Arial"/>
                <a:cs typeface="Arial"/>
                <a:sym typeface="Arial"/>
              </a:rPr>
            </a:br>
            <a:br>
              <a:rPr b="0" i="0" lang="en-GB" sz="2200" u="none" cap="none" strike="noStrike">
                <a:solidFill>
                  <a:schemeClr val="dk1"/>
                </a:solidFill>
                <a:latin typeface="Arial"/>
                <a:ea typeface="Arial"/>
                <a:cs typeface="Arial"/>
                <a:sym typeface="Arial"/>
              </a:rPr>
            </a:br>
            <a:br>
              <a:rPr b="0" i="0" lang="en-GB" sz="22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p:txBody>
      </p:sp>
      <p:sp>
        <p:nvSpPr>
          <p:cNvPr id="102" name="Google Shape;102;p6"/>
          <p:cNvSpPr txBox="1"/>
          <p:nvPr/>
        </p:nvSpPr>
        <p:spPr>
          <a:xfrm>
            <a:off x="10323775" y="293400"/>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ctrTitle"/>
          </p:nvPr>
        </p:nvSpPr>
        <p:spPr>
          <a:xfrm>
            <a:off x="4252865" y="1573134"/>
            <a:ext cx="7252500" cy="3711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600"/>
              <a:buNone/>
            </a:pPr>
            <a:r>
              <a:rPr lang="en-GB" sz="2200"/>
              <a:t>The MOD (and the world) is not the same as it was when DIPS 1 was developed. </a:t>
            </a:r>
            <a:br>
              <a:rPr lang="en-GB" sz="2200"/>
            </a:br>
            <a:br>
              <a:rPr lang="en-GB" sz="2200"/>
            </a:br>
            <a:r>
              <a:rPr lang="en-GB" sz="2200"/>
              <a:t>Defence Reform is changing the structure of the MOD.</a:t>
            </a:r>
            <a:br>
              <a:rPr lang="en-GB" sz="2200"/>
            </a:br>
            <a:br>
              <a:rPr lang="en-GB" sz="2200"/>
            </a:br>
            <a:r>
              <a:rPr lang="en-GB" sz="2200"/>
              <a:t>No longer Defence Digital-centric view, we need to consider:</a:t>
            </a:r>
            <a:endParaRPr sz="2200"/>
          </a:p>
          <a:p>
            <a:pPr indent="-368300" lvl="0" marL="457200" rtl="0" algn="l">
              <a:lnSpc>
                <a:spcPct val="100000"/>
              </a:lnSpc>
              <a:spcBef>
                <a:spcPts val="1000"/>
              </a:spcBef>
              <a:spcAft>
                <a:spcPts val="0"/>
              </a:spcAft>
              <a:buSzPts val="2200"/>
              <a:buChar char="●"/>
            </a:pPr>
            <a:r>
              <a:rPr lang="en-GB" sz="2200"/>
              <a:t>wider National Armaments Director (NAD) Group</a:t>
            </a:r>
            <a:endParaRPr sz="2200"/>
          </a:p>
          <a:p>
            <a:pPr indent="-368300" lvl="0" marL="457200" rtl="0" algn="l">
              <a:lnSpc>
                <a:spcPct val="100000"/>
              </a:lnSpc>
              <a:spcBef>
                <a:spcPts val="0"/>
              </a:spcBef>
              <a:spcAft>
                <a:spcPts val="0"/>
              </a:spcAft>
              <a:buSzPts val="2200"/>
              <a:buChar char="●"/>
            </a:pPr>
            <a:r>
              <a:rPr lang="en-GB" sz="2200"/>
              <a:t>Military Strategic HQ (MSHQ)</a:t>
            </a:r>
            <a:endParaRPr sz="2200"/>
          </a:p>
          <a:p>
            <a:pPr indent="-368300" lvl="0" marL="457200" rtl="0" algn="l">
              <a:lnSpc>
                <a:spcPct val="100000"/>
              </a:lnSpc>
              <a:spcBef>
                <a:spcPts val="0"/>
              </a:spcBef>
              <a:spcAft>
                <a:spcPts val="0"/>
              </a:spcAft>
              <a:buSzPts val="2200"/>
              <a:buChar char="●"/>
            </a:pPr>
            <a:r>
              <a:rPr lang="en-GB" sz="2200"/>
              <a:t>Defence Nuclear Enterprise (DNE)</a:t>
            </a:r>
            <a:endParaRPr sz="2200"/>
          </a:p>
          <a:p>
            <a:pPr indent="-368300" lvl="0" marL="457200" rtl="0" algn="l">
              <a:lnSpc>
                <a:spcPct val="100000"/>
              </a:lnSpc>
              <a:spcBef>
                <a:spcPts val="0"/>
              </a:spcBef>
              <a:spcAft>
                <a:spcPts val="0"/>
              </a:spcAft>
              <a:buSzPts val="2200"/>
              <a:buChar char="●"/>
            </a:pPr>
            <a:r>
              <a:rPr lang="en-GB" sz="2200"/>
              <a:t>Department of State (DoS)</a:t>
            </a:r>
            <a:endParaRPr sz="2200"/>
          </a:p>
        </p:txBody>
      </p:sp>
      <p:sp>
        <p:nvSpPr>
          <p:cNvPr id="108" name="Google Shape;108;p4"/>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Background</a:t>
            </a:r>
            <a:endParaRPr/>
          </a:p>
        </p:txBody>
      </p:sp>
      <p:sp>
        <p:nvSpPr>
          <p:cNvPr id="109" name="Google Shape;109;p4"/>
          <p:cNvSpPr txBox="1"/>
          <p:nvPr/>
        </p:nvSpPr>
        <p:spPr>
          <a:xfrm>
            <a:off x="10265975" y="274125"/>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ctrTitle"/>
          </p:nvPr>
        </p:nvSpPr>
        <p:spPr>
          <a:xfrm>
            <a:off x="4306453" y="1457377"/>
            <a:ext cx="7252500" cy="415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600"/>
              <a:buNone/>
            </a:pPr>
            <a:r>
              <a:rPr lang="en-GB" sz="2200"/>
              <a:t>MOD and allies are learning lessons from Ukraine for rapid technological development and application. </a:t>
            </a:r>
            <a:br>
              <a:rPr lang="en-GB" sz="2200"/>
            </a:br>
            <a:br>
              <a:rPr lang="en-GB" sz="2200"/>
            </a:br>
            <a:r>
              <a:rPr lang="en-GB" sz="2200"/>
              <a:t>The Strategic Defence Review (SDR) has a clear focus on digital and technology, particularly AI, Cyber and the Electromagnetic domain. </a:t>
            </a:r>
            <a:br>
              <a:rPr lang="en-GB" sz="2200"/>
            </a:br>
            <a:br>
              <a:rPr lang="en-GB" sz="2200"/>
            </a:br>
            <a:r>
              <a:rPr lang="en-GB" sz="2200"/>
              <a:t>The SDR also has a clear emphasis on war preparedness. </a:t>
            </a:r>
            <a:br>
              <a:rPr lang="en-GB" sz="2200"/>
            </a:br>
            <a:br>
              <a:rPr lang="en-GB" sz="2200"/>
            </a:br>
            <a:r>
              <a:rPr lang="en-GB" sz="2200"/>
              <a:t>None of this was the case when DIPS 1 was conceived. </a:t>
            </a:r>
            <a:br>
              <a:rPr lang="en-GB" sz="2200"/>
            </a:br>
            <a:br>
              <a:rPr lang="en-GB" sz="2200"/>
            </a:br>
            <a:r>
              <a:rPr lang="en-GB" sz="2200"/>
              <a:t>Likewise the pace of technological change is vastly different – just look at the rise of ChatGPT.</a:t>
            </a:r>
            <a:br>
              <a:rPr lang="en-GB" sz="2200"/>
            </a:br>
            <a:br>
              <a:rPr lang="en-GB" sz="2200"/>
            </a:br>
            <a:r>
              <a:rPr b="1" lang="en-GB" sz="2200" u="sng"/>
              <a:t>DIPS 2.0 needs to embrace and reflect these changes. </a:t>
            </a:r>
            <a:endParaRPr b="1" sz="2200"/>
          </a:p>
        </p:txBody>
      </p:sp>
      <p:sp>
        <p:nvSpPr>
          <p:cNvPr id="115" name="Google Shape;115;p5"/>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Background</a:t>
            </a:r>
            <a:endParaRPr/>
          </a:p>
        </p:txBody>
      </p:sp>
      <p:sp>
        <p:nvSpPr>
          <p:cNvPr id="116" name="Google Shape;116;p5"/>
          <p:cNvSpPr txBox="1"/>
          <p:nvPr/>
        </p:nvSpPr>
        <p:spPr>
          <a:xfrm>
            <a:off x="10217800" y="303025"/>
            <a:ext cx="1829700" cy="5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idx="2" type="ctrTitle"/>
          </p:nvPr>
        </p:nvSpPr>
        <p:spPr>
          <a:xfrm>
            <a:off x="457200" y="576072"/>
            <a:ext cx="3056400" cy="15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a:t>Future of DIPS – key considerations</a:t>
            </a:r>
            <a:endParaRPr/>
          </a:p>
        </p:txBody>
      </p:sp>
      <p:sp>
        <p:nvSpPr>
          <p:cNvPr id="122" name="Google Shape;122;p7"/>
          <p:cNvSpPr txBox="1"/>
          <p:nvPr/>
        </p:nvSpPr>
        <p:spPr>
          <a:xfrm>
            <a:off x="4203439" y="415101"/>
            <a:ext cx="7252500" cy="2970317"/>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Applies lessons identified from DIPS 1</a:t>
            </a:r>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Builds on DIPS 1 strengths – particularly co-creation </a:t>
            </a:r>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Has a lot structure reflective of Defence’s needs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Flexible to adapt to the future – ability to add new suppliers through life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Alignment with the SDR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Available to the entirety of MOD, not just DD (perhaps even security-focussed departments across Government)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Ability to rapidly deploy digital and IT professional services from industry as part of war preparedness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Adequate and stable commercial team to maintain service levels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600"/>
              <a:buFont typeface="Courier New"/>
              <a:buChar char="o"/>
            </a:pPr>
            <a:r>
              <a:rPr b="0" i="0" lang="en-GB" sz="2200" u="none" cap="none" strike="noStrike">
                <a:solidFill>
                  <a:schemeClr val="dk1"/>
                </a:solidFill>
                <a:latin typeface="Arial"/>
                <a:ea typeface="Arial"/>
                <a:cs typeface="Arial"/>
                <a:sym typeface="Arial"/>
              </a:rPr>
              <a:t>Timely engagement with approvals and scrutiny community</a:t>
            </a:r>
            <a:endParaRPr b="0" i="0" sz="2200" u="none" cap="none" strike="noStrike">
              <a:solidFill>
                <a:schemeClr val="dk1"/>
              </a:solidFill>
              <a:latin typeface="Arial"/>
              <a:ea typeface="Arial"/>
              <a:cs typeface="Arial"/>
              <a:sym typeface="Arial"/>
            </a:endParaRPr>
          </a:p>
        </p:txBody>
      </p:sp>
      <p:sp>
        <p:nvSpPr>
          <p:cNvPr id="123" name="Google Shape;123;p7"/>
          <p:cNvSpPr txBox="1"/>
          <p:nvPr/>
        </p:nvSpPr>
        <p:spPr>
          <a:xfrm>
            <a:off x="10371900" y="216325"/>
            <a:ext cx="1531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Slido code: 1348930</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S 2025 slide deck">
  <a:themeElements>
    <a:clrScheme name="Office Theme">
      <a:dk1>
        <a:srgbClr val="000000"/>
      </a:dk1>
      <a:lt1>
        <a:srgbClr val="FFFFFF"/>
      </a:lt1>
      <a:dk2>
        <a:srgbClr val="A7A7A7"/>
      </a:dk2>
      <a:lt2>
        <a:srgbClr val="535353"/>
      </a:lt2>
      <a:accent1>
        <a:srgbClr val="A6B808"/>
      </a:accent1>
      <a:accent2>
        <a:srgbClr val="699AFF"/>
      </a:accent2>
      <a:accent3>
        <a:srgbClr val="FFC300"/>
      </a:accent3>
      <a:accent4>
        <a:srgbClr val="930047"/>
      </a:accent4>
      <a:accent5>
        <a:srgbClr val="B4CCFF"/>
      </a:accent5>
      <a:accent6>
        <a:srgbClr val="D2DB8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Jammar Prince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a60473-494b-4586-a1bb-b0e663054676_Enabled">
    <vt:lpwstr>true</vt:lpwstr>
  </property>
  <property fmtid="{D5CDD505-2E9C-101B-9397-08002B2CF9AE}" pid="3" name="MSIP_Label_d8a60473-494b-4586-a1bb-b0e663054676_SetDate">
    <vt:lpwstr>2026-03-23T17:42:00Z</vt:lpwstr>
  </property>
  <property fmtid="{D5CDD505-2E9C-101B-9397-08002B2CF9AE}" pid="4" name="MSIP_Label_d8a60473-494b-4586-a1bb-b0e663054676_Method">
    <vt:lpwstr>Privileged</vt:lpwstr>
  </property>
  <property fmtid="{D5CDD505-2E9C-101B-9397-08002B2CF9AE}" pid="5" name="MSIP_Label_d8a60473-494b-4586-a1bb-b0e663054676_Name">
    <vt:lpwstr>MOD-1-O-‘UNMARKED’</vt:lpwstr>
  </property>
  <property fmtid="{D5CDD505-2E9C-101B-9397-08002B2CF9AE}" pid="6" name="MSIP_Label_d8a60473-494b-4586-a1bb-b0e663054676_SiteId">
    <vt:lpwstr>be7760ed-5953-484b-ae95-d0a16dfa09e5</vt:lpwstr>
  </property>
  <property fmtid="{D5CDD505-2E9C-101B-9397-08002B2CF9AE}" pid="7" name="MSIP_Label_d8a60473-494b-4586-a1bb-b0e663054676_ActionId">
    <vt:lpwstr>2e7296f0-6c02-47ca-a818-7df91ddddbe3</vt:lpwstr>
  </property>
  <property fmtid="{D5CDD505-2E9C-101B-9397-08002B2CF9AE}" pid="8" name="MSIP_Label_d8a60473-494b-4586-a1bb-b0e663054676_ContentBits">
    <vt:lpwstr>0</vt:lpwstr>
  </property>
  <property fmtid="{D5CDD505-2E9C-101B-9397-08002B2CF9AE}" pid="9" name="MSIP_Label_d8a60473-494b-4586-a1bb-b0e663054676_Tag">
    <vt:lpwstr>10, 0, 1, 1</vt:lpwstr>
  </property>
</Properties>
</file>