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6858000" cx="12192000"/>
  <p:notesSz cx="6858000" cy="9144000"/>
  <p:embeddedFontLst>
    <p:embeddedFont>
      <p:font typeface="Roboto Thin"/>
      <p:regular r:id="rId40"/>
      <p:bold r:id="rId41"/>
      <p:italic r:id="rId42"/>
      <p:boldItalic r:id="rId43"/>
    </p:embeddedFont>
    <p:embeddedFont>
      <p:font typeface="Roboto Medium"/>
      <p:regular r:id="rId44"/>
      <p:bold r:id="rId45"/>
      <p:italic r:id="rId46"/>
      <p:boldItalic r:id="rId47"/>
    </p:embeddedFont>
    <p:embeddedFont>
      <p:font typeface="Roboto"/>
      <p:regular r:id="rId48"/>
      <p:bold r:id="rId49"/>
      <p:italic r:id="rId50"/>
      <p:boldItalic r:id="rId51"/>
    </p:embeddedFont>
    <p:embeddedFont>
      <p:font typeface="Lato Light"/>
      <p:regular r:id="rId52"/>
      <p:bold r:id="rId53"/>
      <p:italic r:id="rId54"/>
      <p:boldItalic r:id="rId55"/>
    </p:embeddedFont>
    <p:embeddedFont>
      <p:font typeface="Source Sans 3"/>
      <p:regular r:id="rId56"/>
      <p:bold r:id="rId57"/>
      <p:italic r:id="rId58"/>
      <p:boldItalic r:id="rId59"/>
    </p:embeddedFont>
    <p:embeddedFont>
      <p:font typeface="Helvetica Neue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4" roundtripDataSignature="AMtx7mhEYfnMjyZB5G0Vb3nUgqKFbml1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A63BD5E-628B-47E0-AB1D-485BA9441100}">
  <a:tblStyle styleId="{FA63BD5E-628B-47E0-AB1D-485BA9441100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Thin-regular.fntdata"/><Relationship Id="rId42" Type="http://schemas.openxmlformats.org/officeDocument/2006/relationships/font" Target="fonts/RobotoThin-italic.fntdata"/><Relationship Id="rId41" Type="http://schemas.openxmlformats.org/officeDocument/2006/relationships/font" Target="fonts/RobotoThin-bold.fntdata"/><Relationship Id="rId44" Type="http://schemas.openxmlformats.org/officeDocument/2006/relationships/font" Target="fonts/RobotoMedium-regular.fntdata"/><Relationship Id="rId43" Type="http://schemas.openxmlformats.org/officeDocument/2006/relationships/font" Target="fonts/RobotoThin-boldItalic.fntdata"/><Relationship Id="rId46" Type="http://schemas.openxmlformats.org/officeDocument/2006/relationships/font" Target="fonts/RobotoMedium-italic.fntdata"/><Relationship Id="rId45" Type="http://schemas.openxmlformats.org/officeDocument/2006/relationships/font" Target="fonts/RobotoMedium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-regular.fntdata"/><Relationship Id="rId47" Type="http://schemas.openxmlformats.org/officeDocument/2006/relationships/font" Target="fonts/RobotoMedium-boldItalic.fntdata"/><Relationship Id="rId49" Type="http://schemas.openxmlformats.org/officeDocument/2006/relationships/font" Target="fonts/Robo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HelveticaNeue-italic.fntdata"/><Relationship Id="rId61" Type="http://schemas.openxmlformats.org/officeDocument/2006/relationships/font" Target="fonts/HelveticaNeue-bold.fntdata"/><Relationship Id="rId20" Type="http://schemas.openxmlformats.org/officeDocument/2006/relationships/slide" Target="slides/slide15.xml"/><Relationship Id="rId64" Type="http://customschemas.google.com/relationships/presentationmetadata" Target="metadata"/><Relationship Id="rId63" Type="http://schemas.openxmlformats.org/officeDocument/2006/relationships/font" Target="fonts/HelveticaNeue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HelveticaNeue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-boldItalic.fntdata"/><Relationship Id="rId50" Type="http://schemas.openxmlformats.org/officeDocument/2006/relationships/font" Target="fonts/Roboto-italic.fntdata"/><Relationship Id="rId53" Type="http://schemas.openxmlformats.org/officeDocument/2006/relationships/font" Target="fonts/LatoLight-bold.fntdata"/><Relationship Id="rId52" Type="http://schemas.openxmlformats.org/officeDocument/2006/relationships/font" Target="fonts/LatoLight-regular.fntdata"/><Relationship Id="rId11" Type="http://schemas.openxmlformats.org/officeDocument/2006/relationships/slide" Target="slides/slide6.xml"/><Relationship Id="rId55" Type="http://schemas.openxmlformats.org/officeDocument/2006/relationships/font" Target="fonts/LatoLight-boldItalic.fntdata"/><Relationship Id="rId10" Type="http://schemas.openxmlformats.org/officeDocument/2006/relationships/slide" Target="slides/slide5.xml"/><Relationship Id="rId54" Type="http://schemas.openxmlformats.org/officeDocument/2006/relationships/font" Target="fonts/LatoLight-italic.fntdata"/><Relationship Id="rId13" Type="http://schemas.openxmlformats.org/officeDocument/2006/relationships/slide" Target="slides/slide8.xml"/><Relationship Id="rId57" Type="http://schemas.openxmlformats.org/officeDocument/2006/relationships/font" Target="fonts/SourceSans3-bold.fntdata"/><Relationship Id="rId12" Type="http://schemas.openxmlformats.org/officeDocument/2006/relationships/slide" Target="slides/slide7.xml"/><Relationship Id="rId56" Type="http://schemas.openxmlformats.org/officeDocument/2006/relationships/font" Target="fonts/SourceSans3-regular.fntdata"/><Relationship Id="rId15" Type="http://schemas.openxmlformats.org/officeDocument/2006/relationships/slide" Target="slides/slide10.xml"/><Relationship Id="rId59" Type="http://schemas.openxmlformats.org/officeDocument/2006/relationships/font" Target="fonts/SourceSans3-boldItalic.fntdata"/><Relationship Id="rId14" Type="http://schemas.openxmlformats.org/officeDocument/2006/relationships/slide" Target="slides/slide9.xml"/><Relationship Id="rId58" Type="http://schemas.openxmlformats.org/officeDocument/2006/relationships/font" Target="fonts/SourceSans3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9" name="Google Shape;24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7" name="Google Shape;367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3" name="Google Shape;373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0" name="Google Shape;380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6" name="Google Shape;386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2" name="Google Shape;392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£717M Spend to date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Across all the Lease Agreements in 24/15 £628M, we are on 90% on target in M7. Past 2 yrs there has been a £100M growth year on yr and set to do the same this year.</a:t>
            </a:r>
            <a:endParaRPr/>
          </a:p>
        </p:txBody>
      </p:sp>
      <p:sp>
        <p:nvSpPr>
          <p:cNvPr id="400" name="Google Shape;400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2" name="Google Shape;432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997ec0a752_0_1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7" name="Google Shape;437;g3997ec0a752_0_18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7" name="Google Shape;447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997ec0a752_0_1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4" name="Google Shape;454;g3997ec0a752_0_16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5" name="Google Shape;25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997ec0a752_0_1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2" name="Google Shape;462;g3997ec0a752_0_17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9" name="Google Shape;469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6" name="Google Shape;476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2" name="Google Shape;482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8" name="Google Shape;488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4" name="Google Shape;494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0" name="Google Shape;500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6" name="Google Shape;506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1" name="Google Shape;511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7" name="Google Shape;517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4d07402968f14087_16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4d07402968f14087_169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2" name="Google Shape;52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997ec0a752_1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8" name="Google Shape;568;g3997ec0a752_1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4" name="Google Shape;574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0" name="Google Shape;580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6" name="Google Shape;586;p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4d07402968f14087_166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2" name="Google Shape;312;g4d07402968f14087_16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7" name="Google Shape;337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2" name="Google Shape;34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9" name="Google Shape;349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5" name="Google Shape;355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0" name="Google Shape;360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2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2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Relationship Id="rId3" Type="http://schemas.openxmlformats.org/officeDocument/2006/relationships/image" Target="../media/image1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29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57.png"/><Relationship Id="rId4" Type="http://schemas.openxmlformats.org/officeDocument/2006/relationships/image" Target="../media/image37.png"/><Relationship Id="rId5" Type="http://schemas.openxmlformats.org/officeDocument/2006/relationships/image" Target="../media/image2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57.png"/><Relationship Id="rId4" Type="http://schemas.openxmlformats.org/officeDocument/2006/relationships/image" Target="../media/image37.png"/><Relationship Id="rId5" Type="http://schemas.openxmlformats.org/officeDocument/2006/relationships/image" Target="../media/image2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Relationship Id="rId3" Type="http://schemas.openxmlformats.org/officeDocument/2006/relationships/image" Target="../media/image40.png"/><Relationship Id="rId4" Type="http://schemas.openxmlformats.org/officeDocument/2006/relationships/image" Target="../media/image33.png"/><Relationship Id="rId5" Type="http://schemas.openxmlformats.org/officeDocument/2006/relationships/image" Target="../media/image48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5.png"/><Relationship Id="rId3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jpg"/><Relationship Id="rId3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jpg"/><Relationship Id="rId3" Type="http://schemas.openxmlformats.org/officeDocument/2006/relationships/image" Target="../media/image4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png"/><Relationship Id="rId3" Type="http://schemas.openxmlformats.org/officeDocument/2006/relationships/image" Target="../media/image4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png"/><Relationship Id="rId3" Type="http://schemas.openxmlformats.org/officeDocument/2006/relationships/image" Target="../media/image4.png"/><Relationship Id="rId4" Type="http://schemas.openxmlformats.org/officeDocument/2006/relationships/image" Target="../media/image24.png"/><Relationship Id="rId5" Type="http://schemas.openxmlformats.org/officeDocument/2006/relationships/image" Target="../media/image35.png"/><Relationship Id="rId6" Type="http://schemas.openxmlformats.org/officeDocument/2006/relationships/image" Target="../media/image4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Relationship Id="rId3" Type="http://schemas.openxmlformats.org/officeDocument/2006/relationships/image" Target="../media/image4.png"/><Relationship Id="rId4" Type="http://schemas.openxmlformats.org/officeDocument/2006/relationships/image" Target="../media/image24.png"/><Relationship Id="rId5" Type="http://schemas.openxmlformats.org/officeDocument/2006/relationships/image" Target="../media/image35.png"/><Relationship Id="rId6" Type="http://schemas.openxmlformats.org/officeDocument/2006/relationships/image" Target="../media/image4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3.jpg"/><Relationship Id="rId3" Type="http://schemas.openxmlformats.org/officeDocument/2006/relationships/image" Target="../media/image5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24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0.jpg"/><Relationship Id="rId3" Type="http://schemas.openxmlformats.org/officeDocument/2006/relationships/image" Target="../media/image5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2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 Slide 1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65"/>
          <p:cNvPicPr preferRelativeResize="0"/>
          <p:nvPr/>
        </p:nvPicPr>
        <p:blipFill rotWithShape="1">
          <a:blip r:embed="rId2">
            <a:alphaModFix/>
          </a:blip>
          <a:srcRect b="12975" l="0" r="7722" t="14455"/>
          <a:stretch/>
        </p:blipFill>
        <p:spPr>
          <a:xfrm>
            <a:off x="0" y="0"/>
            <a:ext cx="12192000" cy="641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65"/>
          <p:cNvSpPr txBox="1"/>
          <p:nvPr>
            <p:ph type="ctrTitle"/>
          </p:nvPr>
        </p:nvSpPr>
        <p:spPr>
          <a:xfrm>
            <a:off x="2326175" y="5571000"/>
            <a:ext cx="88542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0"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" name="Google Shape;13;p65"/>
          <p:cNvSpPr txBox="1"/>
          <p:nvPr>
            <p:ph idx="2" type="ctrTitle"/>
          </p:nvPr>
        </p:nvSpPr>
        <p:spPr>
          <a:xfrm>
            <a:off x="391650" y="2727050"/>
            <a:ext cx="3756600" cy="19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" name="Google Shape;14;p65"/>
          <p:cNvSpPr/>
          <p:nvPr/>
        </p:nvSpPr>
        <p:spPr>
          <a:xfrm>
            <a:off x="220100" y="532900"/>
            <a:ext cx="1471200" cy="660300"/>
          </a:xfrm>
          <a:prstGeom prst="rect">
            <a:avLst/>
          </a:prstGeom>
          <a:solidFill>
            <a:srgbClr val="FFC3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360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Blue heavy text">
  <p:cSld name="CUSTOM_4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4"/>
          <p:cNvSpPr/>
          <p:nvPr/>
        </p:nvSpPr>
        <p:spPr>
          <a:xfrm rot="5400000">
            <a:off x="5764825" y="-5103300"/>
            <a:ext cx="726900" cy="11844600"/>
          </a:xfrm>
          <a:prstGeom prst="round2SameRect">
            <a:avLst>
              <a:gd fmla="val 46281" name="adj1"/>
              <a:gd fmla="val 50000" name="adj2"/>
            </a:avLst>
          </a:prstGeom>
          <a:solidFill>
            <a:srgbClr val="699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74"/>
          <p:cNvSpPr txBox="1"/>
          <p:nvPr>
            <p:ph type="ctrTitle"/>
          </p:nvPr>
        </p:nvSpPr>
        <p:spPr>
          <a:xfrm>
            <a:off x="466344" y="1600200"/>
            <a:ext cx="99093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" name="Google Shape;57;p74"/>
          <p:cNvSpPr txBox="1"/>
          <p:nvPr>
            <p:ph idx="2" type="ctrTitle"/>
          </p:nvPr>
        </p:nvSpPr>
        <p:spPr>
          <a:xfrm>
            <a:off x="455150" y="573875"/>
            <a:ext cx="9581700" cy="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Green heavy text">
  <p:cSld name="CUSTOM_4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5"/>
          <p:cNvSpPr/>
          <p:nvPr/>
        </p:nvSpPr>
        <p:spPr>
          <a:xfrm rot="5400000">
            <a:off x="5764825" y="-5103300"/>
            <a:ext cx="726900" cy="11844600"/>
          </a:xfrm>
          <a:prstGeom prst="round2SameRect">
            <a:avLst>
              <a:gd fmla="val 46281" name="adj1"/>
              <a:gd fmla="val 50000" name="adj2"/>
            </a:avLst>
          </a:prstGeom>
          <a:solidFill>
            <a:srgbClr val="A6B80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75"/>
          <p:cNvSpPr txBox="1"/>
          <p:nvPr>
            <p:ph type="ctrTitle"/>
          </p:nvPr>
        </p:nvSpPr>
        <p:spPr>
          <a:xfrm>
            <a:off x="466344" y="1600200"/>
            <a:ext cx="95817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1" name="Google Shape;61;p75"/>
          <p:cNvSpPr txBox="1"/>
          <p:nvPr>
            <p:ph idx="2" type="ctrTitle"/>
          </p:nvPr>
        </p:nvSpPr>
        <p:spPr>
          <a:xfrm>
            <a:off x="455150" y="573875"/>
            <a:ext cx="9581700" cy="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3"/>
              <a:buNone/>
              <a:defRPr sz="32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3"/>
              <a:buNone/>
              <a:defRPr sz="32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3"/>
              <a:buNone/>
              <a:defRPr sz="32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3"/>
              <a:buNone/>
              <a:defRPr sz="32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3"/>
              <a:buNone/>
              <a:defRPr sz="32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3"/>
              <a:buNone/>
              <a:defRPr sz="32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3"/>
              <a:buNone/>
              <a:defRPr sz="32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3"/>
              <a:buNone/>
              <a:defRPr sz="32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Title slide blue inspiring" type="title">
  <p:cSld name="TITL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76"/>
          <p:cNvPicPr preferRelativeResize="0"/>
          <p:nvPr/>
        </p:nvPicPr>
        <p:blipFill rotWithShape="1">
          <a:blip r:embed="rId2">
            <a:alphaModFix/>
          </a:blip>
          <a:srcRect b="0" l="0" r="0" t="2771"/>
          <a:stretch/>
        </p:blipFill>
        <p:spPr>
          <a:xfrm>
            <a:off x="3362425" y="0"/>
            <a:ext cx="8871550" cy="495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76"/>
          <p:cNvSpPr txBox="1"/>
          <p:nvPr>
            <p:ph type="ctrTitle"/>
          </p:nvPr>
        </p:nvSpPr>
        <p:spPr>
          <a:xfrm>
            <a:off x="299150" y="1198200"/>
            <a:ext cx="3664500" cy="20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66" name="Google Shape;66;p76" title="Crown Commercial Service(stacked_black)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150" y="5090175"/>
            <a:ext cx="1779077" cy="162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76" title="Asset 1@3x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66775" y="5656613"/>
            <a:ext cx="4458451" cy="4959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76"/>
          <p:cNvSpPr txBox="1"/>
          <p:nvPr>
            <p:ph idx="2" type="ctrTitle"/>
          </p:nvPr>
        </p:nvSpPr>
        <p:spPr>
          <a:xfrm>
            <a:off x="299150" y="3369100"/>
            <a:ext cx="3567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r break slide 1">
  <p:cSld name="Title or break slide 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77"/>
          <p:cNvPicPr preferRelativeResize="0"/>
          <p:nvPr/>
        </p:nvPicPr>
        <p:blipFill rotWithShape="1">
          <a:blip r:embed="rId2">
            <a:alphaModFix/>
          </a:blip>
          <a:srcRect b="7861" l="0" r="13538" t="7862"/>
          <a:stretch/>
        </p:blipFill>
        <p:spPr>
          <a:xfrm>
            <a:off x="1651400" y="0"/>
            <a:ext cx="10541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" y="0"/>
            <a:ext cx="12192000" cy="685800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7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" name="Google Shape;73;p77"/>
          <p:cNvSpPr txBox="1"/>
          <p:nvPr>
            <p:ph type="ctrTitle"/>
          </p:nvPr>
        </p:nvSpPr>
        <p:spPr>
          <a:xfrm>
            <a:off x="258400" y="2471800"/>
            <a:ext cx="2982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4" name="Google Shape;74;p77"/>
          <p:cNvSpPr txBox="1"/>
          <p:nvPr>
            <p:ph idx="2" type="ctrTitle"/>
          </p:nvPr>
        </p:nvSpPr>
        <p:spPr>
          <a:xfrm>
            <a:off x="258400" y="4486525"/>
            <a:ext cx="3309000" cy="14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Title slide green inspiring 1">
  <p:cSld name="1 Title slide green inspiring 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78"/>
          <p:cNvPicPr preferRelativeResize="0"/>
          <p:nvPr/>
        </p:nvPicPr>
        <p:blipFill rotWithShape="1">
          <a:blip r:embed="rId2">
            <a:alphaModFix/>
          </a:blip>
          <a:srcRect b="0" l="0" r="0" t="8825"/>
          <a:stretch/>
        </p:blipFill>
        <p:spPr>
          <a:xfrm>
            <a:off x="3389650" y="0"/>
            <a:ext cx="8802351" cy="535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78"/>
          <p:cNvSpPr txBox="1"/>
          <p:nvPr>
            <p:ph type="ctrTitle"/>
          </p:nvPr>
        </p:nvSpPr>
        <p:spPr>
          <a:xfrm>
            <a:off x="299150" y="1737360"/>
            <a:ext cx="3666600" cy="19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79" name="Google Shape;79;p78" title="Crown Commercial Service(stacked_black)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150" y="5090175"/>
            <a:ext cx="1779077" cy="162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78" title="Asset 1@3x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66775" y="5656613"/>
            <a:ext cx="4458451" cy="4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r break slide 3">
  <p:cSld name="Title or break slide 3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79"/>
          <p:cNvPicPr preferRelativeResize="0"/>
          <p:nvPr/>
        </p:nvPicPr>
        <p:blipFill rotWithShape="1">
          <a:blip r:embed="rId2">
            <a:alphaModFix/>
          </a:blip>
          <a:srcRect b="29418" l="0" r="0" t="20327"/>
          <a:stretch/>
        </p:blipFill>
        <p:spPr>
          <a:xfrm>
            <a:off x="3251500" y="63499"/>
            <a:ext cx="8940501" cy="673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" y="0"/>
            <a:ext cx="12192000" cy="685800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7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79"/>
          <p:cNvSpPr txBox="1"/>
          <p:nvPr>
            <p:ph type="ctrTitle"/>
          </p:nvPr>
        </p:nvSpPr>
        <p:spPr>
          <a:xfrm>
            <a:off x="258400" y="2471800"/>
            <a:ext cx="2982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6" name="Google Shape;86;p79"/>
          <p:cNvSpPr txBox="1"/>
          <p:nvPr>
            <p:ph idx="2" type="ctrTitle"/>
          </p:nvPr>
        </p:nvSpPr>
        <p:spPr>
          <a:xfrm>
            <a:off x="258400" y="4486525"/>
            <a:ext cx="3309000" cy="14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r break slide 6">
  <p:cSld name="Title or break slide 6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80"/>
          <p:cNvPicPr preferRelativeResize="0"/>
          <p:nvPr/>
        </p:nvPicPr>
        <p:blipFill rotWithShape="1">
          <a:blip r:embed="rId2">
            <a:alphaModFix/>
          </a:blip>
          <a:srcRect b="10428" l="0" r="9074" t="13668"/>
          <a:stretch/>
        </p:blipFill>
        <p:spPr>
          <a:xfrm flipH="1">
            <a:off x="0" y="12700"/>
            <a:ext cx="12192000" cy="679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80"/>
          <p:cNvPicPr preferRelativeResize="0"/>
          <p:nvPr/>
        </p:nvPicPr>
        <p:blipFill rotWithShape="1">
          <a:blip r:embed="rId3">
            <a:alphaModFix/>
          </a:blip>
          <a:srcRect b="0" l="347" r="336" t="0"/>
          <a:stretch/>
        </p:blipFill>
        <p:spPr>
          <a:xfrm>
            <a:off x="0" y="-35713"/>
            <a:ext cx="12192000" cy="692942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8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p80"/>
          <p:cNvSpPr txBox="1"/>
          <p:nvPr>
            <p:ph type="ctrTitle"/>
          </p:nvPr>
        </p:nvSpPr>
        <p:spPr>
          <a:xfrm>
            <a:off x="258400" y="2471800"/>
            <a:ext cx="2982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" name="Google Shape;92;p80"/>
          <p:cNvSpPr txBox="1"/>
          <p:nvPr>
            <p:ph idx="2" type="ctrTitle"/>
          </p:nvPr>
        </p:nvSpPr>
        <p:spPr>
          <a:xfrm>
            <a:off x="258400" y="4486525"/>
            <a:ext cx="3309000" cy="14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7">
  <p:cSld name="Blank 7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1"/>
          <p:cNvSpPr txBox="1"/>
          <p:nvPr>
            <p:ph idx="12" type="sldNum"/>
          </p:nvPr>
        </p:nvSpPr>
        <p:spPr>
          <a:xfrm>
            <a:off x="11321459" y="6377940"/>
            <a:ext cx="2673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" id="95" name="Google Shape;95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96" name="Google Shape;96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7237" y="6032744"/>
            <a:ext cx="2464157" cy="3805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97" name="Google Shape;97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39936" y="4337989"/>
            <a:ext cx="3252064" cy="25200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98" name="Google Shape;98;p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84678" y="5590852"/>
            <a:ext cx="1062045" cy="88329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81"/>
          <p:cNvSpPr txBox="1"/>
          <p:nvPr>
            <p:ph type="ctrTitle"/>
          </p:nvPr>
        </p:nvSpPr>
        <p:spPr>
          <a:xfrm>
            <a:off x="784600" y="1335850"/>
            <a:ext cx="109275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53"/>
              </a:buClr>
              <a:buSzPts val="4300"/>
              <a:buNone/>
              <a:defRPr b="0" sz="4300">
                <a:solidFill>
                  <a:srgbClr val="4D4E5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00" name="Google Shape;100;p81"/>
          <p:cNvSpPr txBox="1"/>
          <p:nvPr>
            <p:ph idx="1" type="subTitle"/>
          </p:nvPr>
        </p:nvSpPr>
        <p:spPr>
          <a:xfrm>
            <a:off x="784600" y="2335783"/>
            <a:ext cx="8144100" cy="41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py option 1_2">
  <p:cSld name="Copy option 1_2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82"/>
          <p:cNvSpPr txBox="1"/>
          <p:nvPr>
            <p:ph idx="12" type="sldNum"/>
          </p:nvPr>
        </p:nvSpPr>
        <p:spPr>
          <a:xfrm>
            <a:off x="11321459" y="6377940"/>
            <a:ext cx="2670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82"/>
          <p:cNvSpPr/>
          <p:nvPr/>
        </p:nvSpPr>
        <p:spPr>
          <a:xfrm>
            <a:off x="0" y="0"/>
            <a:ext cx="3803400" cy="6873000"/>
          </a:xfrm>
          <a:prstGeom prst="rect">
            <a:avLst/>
          </a:prstGeom>
          <a:solidFill>
            <a:srgbClr val="FFC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82"/>
          <p:cNvSpPr txBox="1"/>
          <p:nvPr>
            <p:ph type="ctrTitle"/>
          </p:nvPr>
        </p:nvSpPr>
        <p:spPr>
          <a:xfrm>
            <a:off x="4178725" y="851975"/>
            <a:ext cx="7252500" cy="48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5" name="Google Shape;105;p82"/>
          <p:cNvSpPr txBox="1"/>
          <p:nvPr>
            <p:ph idx="2" type="ctrTitle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3"/>
          <p:cNvSpPr txBox="1"/>
          <p:nvPr>
            <p:ph idx="12" type="sldNum"/>
          </p:nvPr>
        </p:nvSpPr>
        <p:spPr>
          <a:xfrm>
            <a:off x="11321459" y="6377940"/>
            <a:ext cx="266974" cy="2794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Image" id="108" name="Google Shape;108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09" name="Google Shape;109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7237" y="6032744"/>
            <a:ext cx="2464156" cy="3805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10" name="Google Shape;110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39936" y="4337989"/>
            <a:ext cx="3252064" cy="25200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111" name="Google Shape;111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84678" y="5590852"/>
            <a:ext cx="1062045" cy="88329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83"/>
          <p:cNvSpPr txBox="1"/>
          <p:nvPr>
            <p:ph type="ctrTitle"/>
          </p:nvPr>
        </p:nvSpPr>
        <p:spPr>
          <a:xfrm>
            <a:off x="784600" y="1335850"/>
            <a:ext cx="109275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53"/>
              </a:buClr>
              <a:buSzPts val="4300"/>
              <a:buNone/>
              <a:defRPr b="0" sz="4300">
                <a:solidFill>
                  <a:srgbClr val="4D4E5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13" name="Google Shape;113;p83"/>
          <p:cNvSpPr txBox="1"/>
          <p:nvPr>
            <p:ph idx="1" type="subTitle"/>
          </p:nvPr>
        </p:nvSpPr>
        <p:spPr>
          <a:xfrm>
            <a:off x="784600" y="2335783"/>
            <a:ext cx="8144100" cy="41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 1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py option 1_1">
  <p:cSld name="Copy option 1_1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4"/>
          <p:cNvSpPr txBox="1"/>
          <p:nvPr>
            <p:ph idx="12" type="sldNum"/>
          </p:nvPr>
        </p:nvSpPr>
        <p:spPr>
          <a:xfrm>
            <a:off x="11321459" y="6377940"/>
            <a:ext cx="2670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84"/>
          <p:cNvSpPr/>
          <p:nvPr/>
        </p:nvSpPr>
        <p:spPr>
          <a:xfrm>
            <a:off x="0" y="0"/>
            <a:ext cx="3803400" cy="6873000"/>
          </a:xfrm>
          <a:prstGeom prst="rect">
            <a:avLst/>
          </a:prstGeom>
          <a:solidFill>
            <a:srgbClr val="699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84"/>
          <p:cNvSpPr txBox="1"/>
          <p:nvPr>
            <p:ph type="ctrTitle"/>
          </p:nvPr>
        </p:nvSpPr>
        <p:spPr>
          <a:xfrm>
            <a:off x="4178725" y="851975"/>
            <a:ext cx="7252500" cy="48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8" name="Google Shape;118;p84"/>
          <p:cNvSpPr txBox="1"/>
          <p:nvPr>
            <p:ph idx="2" type="ctrTitle"/>
          </p:nvPr>
        </p:nvSpPr>
        <p:spPr>
          <a:xfrm>
            <a:off x="378950" y="851975"/>
            <a:ext cx="30564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Blue quarter text">
  <p:cSld name="CUSTOM_3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85"/>
          <p:cNvPicPr preferRelativeResize="0"/>
          <p:nvPr/>
        </p:nvPicPr>
        <p:blipFill rotWithShape="1">
          <a:blip r:embed="rId2">
            <a:alphaModFix/>
          </a:blip>
          <a:srcRect b="0" l="0" r="57619" t="0"/>
          <a:stretch/>
        </p:blipFill>
        <p:spPr>
          <a:xfrm rot="10800000">
            <a:off x="1" y="2357424"/>
            <a:ext cx="3390899" cy="450057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85"/>
          <p:cNvSpPr txBox="1"/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2" name="Google Shape;122;p85"/>
          <p:cNvSpPr txBox="1"/>
          <p:nvPr>
            <p:ph idx="2" type="ctrTitle"/>
          </p:nvPr>
        </p:nvSpPr>
        <p:spPr>
          <a:xfrm>
            <a:off x="457200" y="576072"/>
            <a:ext cx="77049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Graphic data shapes">
  <p:cSld name="CUSTOM_5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6"/>
          <p:cNvSpPr txBox="1"/>
          <p:nvPr>
            <p:ph type="ctrTitle"/>
          </p:nvPr>
        </p:nvSpPr>
        <p:spPr>
          <a:xfrm>
            <a:off x="475488" y="1371600"/>
            <a:ext cx="65871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5" name="Google Shape;125;p86"/>
          <p:cNvSpPr txBox="1"/>
          <p:nvPr>
            <p:ph idx="2" type="ctrTitle"/>
          </p:nvPr>
        </p:nvSpPr>
        <p:spPr>
          <a:xfrm>
            <a:off x="457200" y="576072"/>
            <a:ext cx="100962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Yellow graphic text">
  <p:cSld name="CUSTOM_2_1_1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7"/>
          <p:cNvSpPr txBox="1"/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8" name="Google Shape;128;p87"/>
          <p:cNvSpPr txBox="1"/>
          <p:nvPr>
            <p:ph idx="2" type="ctrTitle"/>
          </p:nvPr>
        </p:nvSpPr>
        <p:spPr>
          <a:xfrm>
            <a:off x="3773075" y="576072"/>
            <a:ext cx="75234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29" name="Google Shape;129;p87"/>
          <p:cNvPicPr preferRelativeResize="0"/>
          <p:nvPr/>
        </p:nvPicPr>
        <p:blipFill rotWithShape="1">
          <a:blip r:embed="rId2">
            <a:alphaModFix/>
          </a:blip>
          <a:srcRect b="0" l="5213" r="65467" t="0"/>
          <a:stretch/>
        </p:blipFill>
        <p:spPr>
          <a:xfrm>
            <a:off x="0" y="0"/>
            <a:ext cx="3574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Green quarter text">
  <p:cSld name="CUSTOM_3_1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8"/>
          <p:cNvSpPr txBox="1"/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2" name="Google Shape;132;p88"/>
          <p:cNvSpPr txBox="1"/>
          <p:nvPr>
            <p:ph idx="2" type="ctrTitle"/>
          </p:nvPr>
        </p:nvSpPr>
        <p:spPr>
          <a:xfrm>
            <a:off x="457200" y="576072"/>
            <a:ext cx="77049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33" name="Google Shape;133;p88"/>
          <p:cNvPicPr preferRelativeResize="0"/>
          <p:nvPr/>
        </p:nvPicPr>
        <p:blipFill rotWithShape="1">
          <a:blip r:embed="rId2">
            <a:alphaModFix/>
          </a:blip>
          <a:srcRect b="0" l="0" r="57619" t="0"/>
          <a:stretch/>
        </p:blipFill>
        <p:spPr>
          <a:xfrm rot="10800000">
            <a:off x="1" y="2357424"/>
            <a:ext cx="3390899" cy="450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Yellow quarter text">
  <p:cSld name="CUSTOM_3_1_1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9"/>
          <p:cNvSpPr txBox="1"/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6" name="Google Shape;136;p89"/>
          <p:cNvSpPr txBox="1"/>
          <p:nvPr>
            <p:ph idx="2" type="ctrTitle"/>
          </p:nvPr>
        </p:nvSpPr>
        <p:spPr>
          <a:xfrm>
            <a:off x="457200" y="576072"/>
            <a:ext cx="77049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37" name="Google Shape;137;p89"/>
          <p:cNvPicPr preferRelativeResize="0"/>
          <p:nvPr/>
        </p:nvPicPr>
        <p:blipFill rotWithShape="1">
          <a:blip r:embed="rId2">
            <a:alphaModFix/>
          </a:blip>
          <a:srcRect b="0" l="0" r="57619" t="0"/>
          <a:stretch/>
        </p:blipFill>
        <p:spPr>
          <a:xfrm rot="10800000">
            <a:off x="1" y="2357424"/>
            <a:ext cx="3390899" cy="450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Claret quarter text">
  <p:cSld name="CUSTOM_3_1_1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0"/>
          <p:cNvSpPr txBox="1"/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0" name="Google Shape;140;p90"/>
          <p:cNvSpPr txBox="1"/>
          <p:nvPr>
            <p:ph idx="2" type="ctrTitle"/>
          </p:nvPr>
        </p:nvSpPr>
        <p:spPr>
          <a:xfrm>
            <a:off x="457200" y="576072"/>
            <a:ext cx="77049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41" name="Google Shape;141;p90"/>
          <p:cNvPicPr preferRelativeResize="0"/>
          <p:nvPr/>
        </p:nvPicPr>
        <p:blipFill rotWithShape="1">
          <a:blip r:embed="rId2">
            <a:alphaModFix/>
          </a:blip>
          <a:srcRect b="0" l="0" r="57619" t="0"/>
          <a:stretch/>
        </p:blipFill>
        <p:spPr>
          <a:xfrm rot="10800000">
            <a:off x="1" y="2357424"/>
            <a:ext cx="3390899" cy="450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Graphic shapes 1 Blue">
  <p:cSld name="CUSTOM_9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1"/>
          <p:cNvSpPr txBox="1"/>
          <p:nvPr>
            <p:ph type="ctrTitle"/>
          </p:nvPr>
        </p:nvSpPr>
        <p:spPr>
          <a:xfrm>
            <a:off x="475488" y="1371600"/>
            <a:ext cx="65871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4" name="Google Shape;144;p91"/>
          <p:cNvSpPr txBox="1"/>
          <p:nvPr>
            <p:ph idx="2" type="ctrTitle"/>
          </p:nvPr>
        </p:nvSpPr>
        <p:spPr>
          <a:xfrm>
            <a:off x="457200" y="576072"/>
            <a:ext cx="100962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3"/>
              <a:buNone/>
              <a:defRPr sz="32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3"/>
              <a:buNone/>
              <a:defRPr sz="32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3"/>
              <a:buNone/>
              <a:defRPr sz="32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3"/>
              <a:buNone/>
              <a:defRPr sz="32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3"/>
              <a:buNone/>
              <a:defRPr sz="32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3"/>
              <a:buNone/>
              <a:defRPr sz="32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3"/>
              <a:buNone/>
              <a:defRPr sz="32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urce Sans 3"/>
              <a:buNone/>
              <a:defRPr sz="3200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9pPr>
          </a:lstStyle>
          <a:p/>
        </p:txBody>
      </p:sp>
      <p:sp>
        <p:nvSpPr>
          <p:cNvPr id="145" name="Google Shape;145;p91"/>
          <p:cNvSpPr/>
          <p:nvPr/>
        </p:nvSpPr>
        <p:spPr>
          <a:xfrm>
            <a:off x="1511575" y="2593502"/>
            <a:ext cx="2458800" cy="2435700"/>
          </a:xfrm>
          <a:prstGeom prst="round1Rect">
            <a:avLst>
              <a:gd fmla="val 50000" name="adj"/>
            </a:avLst>
          </a:prstGeom>
          <a:solidFill>
            <a:srgbClr val="699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91"/>
          <p:cNvSpPr/>
          <p:nvPr/>
        </p:nvSpPr>
        <p:spPr>
          <a:xfrm>
            <a:off x="4812750" y="2593502"/>
            <a:ext cx="2458800" cy="2435700"/>
          </a:xfrm>
          <a:prstGeom prst="round1Rect">
            <a:avLst>
              <a:gd fmla="val 50000" name="adj"/>
            </a:avLst>
          </a:prstGeom>
          <a:solidFill>
            <a:srgbClr val="B4CC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91"/>
          <p:cNvSpPr/>
          <p:nvPr/>
        </p:nvSpPr>
        <p:spPr>
          <a:xfrm>
            <a:off x="8221625" y="2593502"/>
            <a:ext cx="2458800" cy="2435700"/>
          </a:xfrm>
          <a:prstGeom prst="round1Rect">
            <a:avLst>
              <a:gd fmla="val 50000" name="adj"/>
            </a:avLst>
          </a:prstGeom>
          <a:solidFill>
            <a:srgbClr val="D2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91"/>
          <p:cNvSpPr txBox="1"/>
          <p:nvPr>
            <p:ph idx="3" type="ctrTitle"/>
          </p:nvPr>
        </p:nvSpPr>
        <p:spPr>
          <a:xfrm>
            <a:off x="1634517" y="3166650"/>
            <a:ext cx="2138400" cy="17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9" name="Google Shape;149;p91"/>
          <p:cNvSpPr txBox="1"/>
          <p:nvPr>
            <p:ph idx="4" type="ctrTitle"/>
          </p:nvPr>
        </p:nvSpPr>
        <p:spPr>
          <a:xfrm>
            <a:off x="4928067" y="3166650"/>
            <a:ext cx="2138400" cy="17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0" name="Google Shape;150;p91"/>
          <p:cNvSpPr txBox="1"/>
          <p:nvPr>
            <p:ph idx="5" type="ctrTitle"/>
          </p:nvPr>
        </p:nvSpPr>
        <p:spPr>
          <a:xfrm>
            <a:off x="8311367" y="3166650"/>
            <a:ext cx="2138400" cy="17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Graphic shapes 2 green">
  <p:cSld name="CUSTOM_9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2"/>
          <p:cNvSpPr txBox="1"/>
          <p:nvPr>
            <p:ph type="ctrTitle"/>
          </p:nvPr>
        </p:nvSpPr>
        <p:spPr>
          <a:xfrm>
            <a:off x="475488" y="1371600"/>
            <a:ext cx="65871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3" name="Google Shape;153;p92"/>
          <p:cNvSpPr txBox="1"/>
          <p:nvPr>
            <p:ph idx="2" type="ctrTitle"/>
          </p:nvPr>
        </p:nvSpPr>
        <p:spPr>
          <a:xfrm>
            <a:off x="457200" y="576072"/>
            <a:ext cx="100962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4" name="Google Shape;154;p92"/>
          <p:cNvSpPr/>
          <p:nvPr/>
        </p:nvSpPr>
        <p:spPr>
          <a:xfrm>
            <a:off x="1511575" y="2593502"/>
            <a:ext cx="2458800" cy="2435700"/>
          </a:xfrm>
          <a:prstGeom prst="round1Rect">
            <a:avLst>
              <a:gd fmla="val 50000" name="adj"/>
            </a:avLst>
          </a:prstGeom>
          <a:solidFill>
            <a:srgbClr val="A6B80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92"/>
          <p:cNvSpPr/>
          <p:nvPr/>
        </p:nvSpPr>
        <p:spPr>
          <a:xfrm>
            <a:off x="4812750" y="2593502"/>
            <a:ext cx="2458800" cy="2435700"/>
          </a:xfrm>
          <a:prstGeom prst="round1Rect">
            <a:avLst>
              <a:gd fmla="val 50000" name="adj"/>
            </a:avLst>
          </a:prstGeom>
          <a:solidFill>
            <a:srgbClr val="D2DB8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92"/>
          <p:cNvSpPr/>
          <p:nvPr/>
        </p:nvSpPr>
        <p:spPr>
          <a:xfrm>
            <a:off x="8221625" y="2593502"/>
            <a:ext cx="2458800" cy="2435700"/>
          </a:xfrm>
          <a:prstGeom prst="round1Rect">
            <a:avLst>
              <a:gd fmla="val 50000" name="adj"/>
            </a:avLst>
          </a:prstGeom>
          <a:solidFill>
            <a:srgbClr val="E4E9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92"/>
          <p:cNvSpPr txBox="1"/>
          <p:nvPr>
            <p:ph idx="3" type="ctrTitle"/>
          </p:nvPr>
        </p:nvSpPr>
        <p:spPr>
          <a:xfrm>
            <a:off x="1634517" y="3166650"/>
            <a:ext cx="2138400" cy="17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8" name="Google Shape;158;p92"/>
          <p:cNvSpPr txBox="1"/>
          <p:nvPr>
            <p:ph idx="4" type="ctrTitle"/>
          </p:nvPr>
        </p:nvSpPr>
        <p:spPr>
          <a:xfrm>
            <a:off x="4928067" y="3166650"/>
            <a:ext cx="2138400" cy="17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9" name="Google Shape;159;p92"/>
          <p:cNvSpPr txBox="1"/>
          <p:nvPr>
            <p:ph idx="5" type="ctrTitle"/>
          </p:nvPr>
        </p:nvSpPr>
        <p:spPr>
          <a:xfrm>
            <a:off x="8311367" y="3166650"/>
            <a:ext cx="2138400" cy="17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Graphic shapes 3 Yellow">
  <p:cSld name="CUSTOM_9_1_1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3"/>
          <p:cNvSpPr txBox="1"/>
          <p:nvPr>
            <p:ph type="ctrTitle"/>
          </p:nvPr>
        </p:nvSpPr>
        <p:spPr>
          <a:xfrm>
            <a:off x="475488" y="1371600"/>
            <a:ext cx="65871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2" name="Google Shape;162;p93"/>
          <p:cNvSpPr txBox="1"/>
          <p:nvPr>
            <p:ph idx="2" type="ctrTitle"/>
          </p:nvPr>
        </p:nvSpPr>
        <p:spPr>
          <a:xfrm>
            <a:off x="457200" y="576072"/>
            <a:ext cx="100962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3" name="Google Shape;163;p93"/>
          <p:cNvSpPr/>
          <p:nvPr/>
        </p:nvSpPr>
        <p:spPr>
          <a:xfrm>
            <a:off x="1511575" y="2593502"/>
            <a:ext cx="2458800" cy="2435700"/>
          </a:xfrm>
          <a:prstGeom prst="round1Rect">
            <a:avLst>
              <a:gd fmla="val 50000" name="adj"/>
            </a:avLst>
          </a:prstGeom>
          <a:solidFill>
            <a:srgbClr val="FFC3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93"/>
          <p:cNvSpPr/>
          <p:nvPr/>
        </p:nvSpPr>
        <p:spPr>
          <a:xfrm>
            <a:off x="4812750" y="2593502"/>
            <a:ext cx="2458800" cy="2435700"/>
          </a:xfrm>
          <a:prstGeom prst="round1Rect">
            <a:avLst>
              <a:gd fmla="val 50000" name="adj"/>
            </a:avLst>
          </a:prstGeom>
          <a:solidFill>
            <a:srgbClr val="FFE1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93"/>
          <p:cNvSpPr/>
          <p:nvPr/>
        </p:nvSpPr>
        <p:spPr>
          <a:xfrm>
            <a:off x="8221625" y="2593502"/>
            <a:ext cx="2458800" cy="2435700"/>
          </a:xfrm>
          <a:prstGeom prst="round1Rect">
            <a:avLst>
              <a:gd fmla="val 50000" name="adj"/>
            </a:avLst>
          </a:prstGeom>
          <a:solidFill>
            <a:srgbClr val="FFED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93"/>
          <p:cNvSpPr txBox="1"/>
          <p:nvPr>
            <p:ph idx="3" type="ctrTitle"/>
          </p:nvPr>
        </p:nvSpPr>
        <p:spPr>
          <a:xfrm>
            <a:off x="1634517" y="3166650"/>
            <a:ext cx="2138400" cy="17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7" name="Google Shape;167;p93"/>
          <p:cNvSpPr txBox="1"/>
          <p:nvPr>
            <p:ph idx="4" type="ctrTitle"/>
          </p:nvPr>
        </p:nvSpPr>
        <p:spPr>
          <a:xfrm>
            <a:off x="4928067" y="3166650"/>
            <a:ext cx="2138400" cy="17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8" name="Google Shape;168;p93"/>
          <p:cNvSpPr txBox="1"/>
          <p:nvPr>
            <p:ph idx="5" type="ctrTitle"/>
          </p:nvPr>
        </p:nvSpPr>
        <p:spPr>
          <a:xfrm>
            <a:off x="8311367" y="3166650"/>
            <a:ext cx="2138400" cy="17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vy copy">
  <p:cSld name="Heavy cop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7"/>
          <p:cNvSpPr/>
          <p:nvPr/>
        </p:nvSpPr>
        <p:spPr>
          <a:xfrm rot="5400000">
            <a:off x="5812225" y="-4906675"/>
            <a:ext cx="479700" cy="11844600"/>
          </a:xfrm>
          <a:prstGeom prst="round2SameRect">
            <a:avLst>
              <a:gd fmla="val 46281" name="adj1"/>
              <a:gd fmla="val 50000" name="adj2"/>
            </a:avLst>
          </a:prstGeom>
          <a:solidFill>
            <a:srgbClr val="FFC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7"/>
          <p:cNvSpPr txBox="1"/>
          <p:nvPr>
            <p:ph type="ctrTitle"/>
          </p:nvPr>
        </p:nvSpPr>
        <p:spPr>
          <a:xfrm>
            <a:off x="378950" y="1668050"/>
            <a:ext cx="99093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" name="Google Shape;20;p67"/>
          <p:cNvSpPr txBox="1"/>
          <p:nvPr>
            <p:ph idx="2" type="ctrTitle"/>
          </p:nvPr>
        </p:nvSpPr>
        <p:spPr>
          <a:xfrm>
            <a:off x="378950" y="775775"/>
            <a:ext cx="95817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Graphic shapes 4 ">
  <p:cSld name="CUSTOM_9_1_1_1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4"/>
          <p:cNvSpPr txBox="1"/>
          <p:nvPr>
            <p:ph type="ctrTitle"/>
          </p:nvPr>
        </p:nvSpPr>
        <p:spPr>
          <a:xfrm>
            <a:off x="475488" y="1371600"/>
            <a:ext cx="65871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1" name="Google Shape;171;p94"/>
          <p:cNvSpPr txBox="1"/>
          <p:nvPr>
            <p:ph idx="2" type="ctrTitle"/>
          </p:nvPr>
        </p:nvSpPr>
        <p:spPr>
          <a:xfrm>
            <a:off x="457200" y="571500"/>
            <a:ext cx="100962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72" name="Google Shape;172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0838" y="2650225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2164" y="2650225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09189" y="2650225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96214" y="2650225"/>
            <a:ext cx="548640" cy="54864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94"/>
          <p:cNvSpPr/>
          <p:nvPr/>
        </p:nvSpPr>
        <p:spPr>
          <a:xfrm>
            <a:off x="707437" y="3351277"/>
            <a:ext cx="2458800" cy="2435700"/>
          </a:xfrm>
          <a:prstGeom prst="round1Rect">
            <a:avLst>
              <a:gd fmla="val 50000" name="adj"/>
            </a:avLst>
          </a:prstGeom>
          <a:noFill/>
          <a:ln cap="flat" cmpd="sng" w="28575">
            <a:solidFill>
              <a:srgbClr val="699A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94"/>
          <p:cNvSpPr/>
          <p:nvPr/>
        </p:nvSpPr>
        <p:spPr>
          <a:xfrm>
            <a:off x="3551412" y="3351277"/>
            <a:ext cx="2458800" cy="2435700"/>
          </a:xfrm>
          <a:prstGeom prst="round1Rect">
            <a:avLst>
              <a:gd fmla="val 50000" name="adj"/>
            </a:avLst>
          </a:prstGeom>
          <a:noFill/>
          <a:ln cap="flat" cmpd="sng" w="28575">
            <a:solidFill>
              <a:srgbClr val="A6B80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94"/>
          <p:cNvSpPr/>
          <p:nvPr/>
        </p:nvSpPr>
        <p:spPr>
          <a:xfrm>
            <a:off x="6426887" y="3351277"/>
            <a:ext cx="2458800" cy="2435700"/>
          </a:xfrm>
          <a:prstGeom prst="round1Rect">
            <a:avLst>
              <a:gd fmla="val 50000" name="adj"/>
            </a:avLst>
          </a:prstGeom>
          <a:noFill/>
          <a:ln cap="flat" cmpd="sng" w="28575">
            <a:solidFill>
              <a:srgbClr val="FFC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94"/>
          <p:cNvSpPr/>
          <p:nvPr/>
        </p:nvSpPr>
        <p:spPr>
          <a:xfrm>
            <a:off x="9302362" y="3351277"/>
            <a:ext cx="2458800" cy="2435700"/>
          </a:xfrm>
          <a:prstGeom prst="round1Rect">
            <a:avLst>
              <a:gd fmla="val 50000" name="adj"/>
            </a:avLst>
          </a:prstGeom>
          <a:noFill/>
          <a:ln cap="flat" cmpd="sng" w="28575">
            <a:solidFill>
              <a:srgbClr val="9300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94"/>
          <p:cNvSpPr txBox="1"/>
          <p:nvPr>
            <p:ph idx="3" type="ctrTitle"/>
          </p:nvPr>
        </p:nvSpPr>
        <p:spPr>
          <a:xfrm>
            <a:off x="780467" y="3842275"/>
            <a:ext cx="2138400" cy="17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1" name="Google Shape;181;p94"/>
          <p:cNvSpPr txBox="1"/>
          <p:nvPr>
            <p:ph idx="4" type="ctrTitle"/>
          </p:nvPr>
        </p:nvSpPr>
        <p:spPr>
          <a:xfrm>
            <a:off x="3603667" y="3842275"/>
            <a:ext cx="2138400" cy="17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2" name="Google Shape;182;p94"/>
          <p:cNvSpPr txBox="1"/>
          <p:nvPr>
            <p:ph idx="5" type="ctrTitle"/>
          </p:nvPr>
        </p:nvSpPr>
        <p:spPr>
          <a:xfrm>
            <a:off x="6587067" y="3842275"/>
            <a:ext cx="2138400" cy="17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3" name="Google Shape;183;p94"/>
          <p:cNvSpPr txBox="1"/>
          <p:nvPr>
            <p:ph idx="6" type="ctrTitle"/>
          </p:nvPr>
        </p:nvSpPr>
        <p:spPr>
          <a:xfrm>
            <a:off x="9462542" y="3842275"/>
            <a:ext cx="2138400" cy="17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Graphic shapes 5 Table blue">
  <p:cSld name="CUSTOM_9_1_1_1_1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5"/>
          <p:cNvSpPr txBox="1"/>
          <p:nvPr>
            <p:ph type="ctrTitle"/>
          </p:nvPr>
        </p:nvSpPr>
        <p:spPr>
          <a:xfrm>
            <a:off x="457200" y="1371600"/>
            <a:ext cx="65871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6" name="Google Shape;186;p95"/>
          <p:cNvSpPr txBox="1"/>
          <p:nvPr>
            <p:ph idx="2" type="ctrTitle"/>
          </p:nvPr>
        </p:nvSpPr>
        <p:spPr>
          <a:xfrm>
            <a:off x="457200" y="571500"/>
            <a:ext cx="100962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Graphic shapes 5 Table green">
  <p:cSld name="CUSTOM_9_1_1_1_1_1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6"/>
          <p:cNvSpPr txBox="1"/>
          <p:nvPr>
            <p:ph type="ctrTitle"/>
          </p:nvPr>
        </p:nvSpPr>
        <p:spPr>
          <a:xfrm>
            <a:off x="475488" y="1371600"/>
            <a:ext cx="65871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9" name="Google Shape;189;p96"/>
          <p:cNvSpPr txBox="1"/>
          <p:nvPr>
            <p:ph idx="2" type="ctrTitle"/>
          </p:nvPr>
        </p:nvSpPr>
        <p:spPr>
          <a:xfrm>
            <a:off x="457200" y="571500"/>
            <a:ext cx="100962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Blue picture text 2 - Reassuring">
  <p:cSld name="CUSTOM_7_2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97"/>
          <p:cNvPicPr preferRelativeResize="0"/>
          <p:nvPr/>
        </p:nvPicPr>
        <p:blipFill rotWithShape="1">
          <a:blip r:embed="rId2">
            <a:alphaModFix/>
          </a:blip>
          <a:srcRect b="0" l="23094" r="28395" t="0"/>
          <a:stretch/>
        </p:blipFill>
        <p:spPr>
          <a:xfrm>
            <a:off x="7201825" y="0"/>
            <a:ext cx="49901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3633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97"/>
          <p:cNvSpPr txBox="1"/>
          <p:nvPr>
            <p:ph type="ctrTitle"/>
          </p:nvPr>
        </p:nvSpPr>
        <p:spPr>
          <a:xfrm>
            <a:off x="466344" y="2942200"/>
            <a:ext cx="6179400" cy="31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4" name="Google Shape;194;p97"/>
          <p:cNvSpPr txBox="1"/>
          <p:nvPr>
            <p:ph idx="2" type="ctrTitle"/>
          </p:nvPr>
        </p:nvSpPr>
        <p:spPr>
          <a:xfrm>
            <a:off x="457200" y="571500"/>
            <a:ext cx="38709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Blue picture text 3 - Knowledgable">
  <p:cSld name="CUSTOM_7_2_1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98" title="GettyImages-2159067590.jpg"/>
          <p:cNvPicPr preferRelativeResize="0"/>
          <p:nvPr/>
        </p:nvPicPr>
        <p:blipFill rotWithShape="1">
          <a:blip r:embed="rId2">
            <a:alphaModFix/>
          </a:blip>
          <a:srcRect b="0" l="-27618" r="27620" t="0"/>
          <a:stretch/>
        </p:blipFill>
        <p:spPr>
          <a:xfrm>
            <a:off x="1902482" y="0"/>
            <a:ext cx="1028953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3633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98"/>
          <p:cNvSpPr txBox="1"/>
          <p:nvPr>
            <p:ph type="ctrTitle"/>
          </p:nvPr>
        </p:nvSpPr>
        <p:spPr>
          <a:xfrm>
            <a:off x="466344" y="2927550"/>
            <a:ext cx="6179400" cy="31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9" name="Google Shape;199;p98"/>
          <p:cNvSpPr txBox="1"/>
          <p:nvPr>
            <p:ph idx="2" type="ctrTitle"/>
          </p:nvPr>
        </p:nvSpPr>
        <p:spPr>
          <a:xfrm>
            <a:off x="457200" y="571500"/>
            <a:ext cx="38709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Green picture text 3 - Knowledgable">
  <p:cSld name="CUSTOM_7_1_1_1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99" title="GettyImages-1443500308.jpg"/>
          <p:cNvPicPr preferRelativeResize="0"/>
          <p:nvPr/>
        </p:nvPicPr>
        <p:blipFill rotWithShape="1">
          <a:blip r:embed="rId2">
            <a:alphaModFix/>
          </a:blip>
          <a:srcRect b="0" l="3112" r="18682" t="0"/>
          <a:stretch/>
        </p:blipFill>
        <p:spPr>
          <a:xfrm>
            <a:off x="4151328" y="0"/>
            <a:ext cx="804067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3633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99"/>
          <p:cNvSpPr txBox="1"/>
          <p:nvPr>
            <p:ph type="ctrTitle"/>
          </p:nvPr>
        </p:nvSpPr>
        <p:spPr>
          <a:xfrm>
            <a:off x="466344" y="2942200"/>
            <a:ext cx="6179400" cy="31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4" name="Google Shape;204;p99"/>
          <p:cNvSpPr txBox="1"/>
          <p:nvPr>
            <p:ph idx="2" type="ctrTitle"/>
          </p:nvPr>
        </p:nvSpPr>
        <p:spPr>
          <a:xfrm>
            <a:off x="457200" y="571500"/>
            <a:ext cx="38709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Green picture text 1 - Inspiring">
  <p:cSld name="CUSTOM_7_1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00"/>
          <p:cNvPicPr preferRelativeResize="0"/>
          <p:nvPr/>
        </p:nvPicPr>
        <p:blipFill rotWithShape="1">
          <a:blip r:embed="rId2">
            <a:alphaModFix/>
          </a:blip>
          <a:srcRect b="0" l="0" r="37930" t="0"/>
          <a:stretch/>
        </p:blipFill>
        <p:spPr>
          <a:xfrm>
            <a:off x="5866600" y="0"/>
            <a:ext cx="63848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3633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00"/>
          <p:cNvSpPr txBox="1"/>
          <p:nvPr>
            <p:ph type="ctrTitle"/>
          </p:nvPr>
        </p:nvSpPr>
        <p:spPr>
          <a:xfrm>
            <a:off x="466344" y="2942200"/>
            <a:ext cx="6179400" cy="31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9" name="Google Shape;209;p100"/>
          <p:cNvSpPr txBox="1"/>
          <p:nvPr>
            <p:ph idx="2" type="ctrTitle"/>
          </p:nvPr>
        </p:nvSpPr>
        <p:spPr>
          <a:xfrm>
            <a:off x="457200" y="571500"/>
            <a:ext cx="38709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Green end slide 1">
  <p:cSld name="CUSTOM_8_1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492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01" title="Crown Commercial Service(stacked_black)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150" y="5090175"/>
            <a:ext cx="1779077" cy="162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01" title="Asset 1@3x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66775" y="5656613"/>
            <a:ext cx="4458451" cy="49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01"/>
          <p:cNvSpPr txBox="1"/>
          <p:nvPr>
            <p:ph type="ctrTitle"/>
          </p:nvPr>
        </p:nvSpPr>
        <p:spPr>
          <a:xfrm>
            <a:off x="918250" y="7194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5" name="Google Shape;215;p101"/>
          <p:cNvSpPr txBox="1"/>
          <p:nvPr>
            <p:ph idx="2" type="ctrTitle"/>
          </p:nvPr>
        </p:nvSpPr>
        <p:spPr>
          <a:xfrm>
            <a:off x="1451650" y="287360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6" name="Google Shape;216;p101"/>
          <p:cNvSpPr txBox="1"/>
          <p:nvPr/>
        </p:nvSpPr>
        <p:spPr>
          <a:xfrm>
            <a:off x="1786325" y="4190538"/>
            <a:ext cx="27072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127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Crown Commercial Service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1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6300" y="4226500"/>
            <a:ext cx="201695" cy="2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0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8250" y="2239900"/>
            <a:ext cx="444625" cy="44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 Blue end slide">
  <p:cSld name="CUSTOM_8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492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02" title="Crown Commercial Service(stacked_black)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150" y="5090175"/>
            <a:ext cx="1779077" cy="162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02" title="Asset 1@3x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66775" y="5656613"/>
            <a:ext cx="4458451" cy="49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02"/>
          <p:cNvSpPr txBox="1"/>
          <p:nvPr>
            <p:ph type="ctrTitle"/>
          </p:nvPr>
        </p:nvSpPr>
        <p:spPr>
          <a:xfrm>
            <a:off x="918250" y="71945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4" name="Google Shape;224;p102"/>
          <p:cNvSpPr txBox="1"/>
          <p:nvPr>
            <p:ph idx="2" type="ctrTitle"/>
          </p:nvPr>
        </p:nvSpPr>
        <p:spPr>
          <a:xfrm>
            <a:off x="1451650" y="287360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5" name="Google Shape;225;p102"/>
          <p:cNvSpPr txBox="1"/>
          <p:nvPr/>
        </p:nvSpPr>
        <p:spPr>
          <a:xfrm>
            <a:off x="1786325" y="4190538"/>
            <a:ext cx="27072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127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Crown Commercial Service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76300" y="4226500"/>
            <a:ext cx="201695" cy="2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0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8250" y="2239900"/>
            <a:ext cx="444625" cy="44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Blue section break 2 - Reassuring">
  <p:cSld name="CUSTOM_6_2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103" title="GettyImages-1573046745.jpg"/>
          <p:cNvPicPr preferRelativeResize="0"/>
          <p:nvPr/>
        </p:nvPicPr>
        <p:blipFill rotWithShape="1">
          <a:blip r:embed="rId2">
            <a:alphaModFix/>
          </a:blip>
          <a:srcRect b="0" l="9" r="8" t="0"/>
          <a:stretch/>
        </p:blipFill>
        <p:spPr>
          <a:xfrm>
            <a:off x="1904987" y="0"/>
            <a:ext cx="1028701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9977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03"/>
          <p:cNvSpPr txBox="1"/>
          <p:nvPr>
            <p:ph type="ctrTitle"/>
          </p:nvPr>
        </p:nvSpPr>
        <p:spPr>
          <a:xfrm>
            <a:off x="457200" y="2474450"/>
            <a:ext cx="27837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2" name="Google Shape;232;p103"/>
          <p:cNvSpPr txBox="1"/>
          <p:nvPr>
            <p:ph idx="2" type="ctrTitle"/>
          </p:nvPr>
        </p:nvSpPr>
        <p:spPr>
          <a:xfrm>
            <a:off x="466344" y="4446500"/>
            <a:ext cx="3110100" cy="14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Title slide blue knowledgeable">
  <p:cSld name="1 Title slide blue knowledgeab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8"/>
          <p:cNvPicPr preferRelativeResize="0"/>
          <p:nvPr/>
        </p:nvPicPr>
        <p:blipFill rotWithShape="1">
          <a:blip r:embed="rId2">
            <a:alphaModFix/>
          </a:blip>
          <a:srcRect b="0" l="0" r="0" t="6129"/>
          <a:stretch/>
        </p:blipFill>
        <p:spPr>
          <a:xfrm>
            <a:off x="3188575" y="0"/>
            <a:ext cx="9003426" cy="5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68" title="Crown Commercial Service(stacked_black)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150" y="5090175"/>
            <a:ext cx="1779077" cy="162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68" title="Asset 1@3x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66775" y="5656613"/>
            <a:ext cx="4458451" cy="49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68"/>
          <p:cNvSpPr txBox="1"/>
          <p:nvPr>
            <p:ph type="ctrTitle"/>
          </p:nvPr>
        </p:nvSpPr>
        <p:spPr>
          <a:xfrm>
            <a:off x="299150" y="1198200"/>
            <a:ext cx="3664500" cy="20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" name="Google Shape;27;p68"/>
          <p:cNvSpPr txBox="1"/>
          <p:nvPr>
            <p:ph idx="2" type="ctrTitle"/>
          </p:nvPr>
        </p:nvSpPr>
        <p:spPr>
          <a:xfrm>
            <a:off x="299150" y="3369100"/>
            <a:ext cx="3567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Blue section break 1 - Inspiring">
  <p:cSld name="CUSTOM_6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04" title="GettyImages-2164186046.jpg"/>
          <p:cNvPicPr preferRelativeResize="0"/>
          <p:nvPr/>
        </p:nvPicPr>
        <p:blipFill rotWithShape="1">
          <a:blip r:embed="rId2">
            <a:alphaModFix/>
          </a:blip>
          <a:srcRect b="28" l="0" r="0" t="19"/>
          <a:stretch/>
        </p:blipFill>
        <p:spPr>
          <a:xfrm>
            <a:off x="1904987" y="0"/>
            <a:ext cx="102870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70121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104"/>
          <p:cNvSpPr txBox="1"/>
          <p:nvPr>
            <p:ph type="ctrTitle"/>
          </p:nvPr>
        </p:nvSpPr>
        <p:spPr>
          <a:xfrm>
            <a:off x="457200" y="2477950"/>
            <a:ext cx="27837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7" name="Google Shape;237;p104"/>
          <p:cNvSpPr txBox="1"/>
          <p:nvPr>
            <p:ph idx="2" type="ctrTitle"/>
          </p:nvPr>
        </p:nvSpPr>
        <p:spPr>
          <a:xfrm>
            <a:off x="466344" y="4446500"/>
            <a:ext cx="3110100" cy="14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py option 1_2 1">
  <p:cSld name="Title Only_1_2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997ec0a752_0_154"/>
          <p:cNvSpPr txBox="1"/>
          <p:nvPr>
            <p:ph idx="12" type="sldNum"/>
          </p:nvPr>
        </p:nvSpPr>
        <p:spPr>
          <a:xfrm>
            <a:off x="11321459" y="6377940"/>
            <a:ext cx="2670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0" name="Google Shape;240;g3997ec0a752_0_154"/>
          <p:cNvSpPr/>
          <p:nvPr/>
        </p:nvSpPr>
        <p:spPr>
          <a:xfrm>
            <a:off x="0" y="0"/>
            <a:ext cx="3803400" cy="6873000"/>
          </a:xfrm>
          <a:prstGeom prst="rect">
            <a:avLst/>
          </a:prstGeom>
          <a:solidFill>
            <a:srgbClr val="FFC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3997ec0a752_0_154"/>
          <p:cNvSpPr txBox="1"/>
          <p:nvPr>
            <p:ph type="ctrTitle"/>
          </p:nvPr>
        </p:nvSpPr>
        <p:spPr>
          <a:xfrm>
            <a:off x="4178725" y="851975"/>
            <a:ext cx="7252500" cy="484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2" name="Google Shape;242;g3997ec0a752_0_154"/>
          <p:cNvSpPr txBox="1"/>
          <p:nvPr>
            <p:ph idx="2" type="ctrTitle"/>
          </p:nvPr>
        </p:nvSpPr>
        <p:spPr>
          <a:xfrm>
            <a:off x="378950" y="851975"/>
            <a:ext cx="3056400" cy="84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vy copy 1">
  <p:cSld name="CUSTOM_10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4d07402968f14087_1856"/>
          <p:cNvSpPr/>
          <p:nvPr/>
        </p:nvSpPr>
        <p:spPr>
          <a:xfrm rot="5400000">
            <a:off x="5812225" y="-4906675"/>
            <a:ext cx="479700" cy="11844600"/>
          </a:xfrm>
          <a:prstGeom prst="round2SameRect">
            <a:avLst>
              <a:gd fmla="val 46281" name="adj1"/>
              <a:gd fmla="val 50000" name="adj2"/>
            </a:avLst>
          </a:prstGeom>
          <a:solidFill>
            <a:srgbClr val="FFC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4d07402968f14087_1856"/>
          <p:cNvSpPr txBox="1"/>
          <p:nvPr>
            <p:ph type="ctrTitle"/>
          </p:nvPr>
        </p:nvSpPr>
        <p:spPr>
          <a:xfrm>
            <a:off x="378950" y="1668050"/>
            <a:ext cx="9909300" cy="461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6" name="Google Shape;246;g4d07402968f14087_1856"/>
          <p:cNvSpPr txBox="1"/>
          <p:nvPr>
            <p:ph idx="2" type="ctrTitle"/>
          </p:nvPr>
        </p:nvSpPr>
        <p:spPr>
          <a:xfrm>
            <a:off x="378950" y="775775"/>
            <a:ext cx="9581700" cy="84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Blue edge text">
  <p:cSld name="Title 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9"/>
          <p:cNvSpPr txBox="1"/>
          <p:nvPr>
            <p:ph idx="12" type="sldNum"/>
          </p:nvPr>
        </p:nvSpPr>
        <p:spPr>
          <a:xfrm>
            <a:off x="11321459" y="6377940"/>
            <a:ext cx="2670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69"/>
          <p:cNvSpPr/>
          <p:nvPr/>
        </p:nvSpPr>
        <p:spPr>
          <a:xfrm>
            <a:off x="0" y="0"/>
            <a:ext cx="3803400" cy="6873000"/>
          </a:xfrm>
          <a:prstGeom prst="rect">
            <a:avLst/>
          </a:prstGeom>
          <a:solidFill>
            <a:srgbClr val="699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69"/>
          <p:cNvSpPr txBox="1"/>
          <p:nvPr>
            <p:ph type="ctrTitle"/>
          </p:nvPr>
        </p:nvSpPr>
        <p:spPr>
          <a:xfrm>
            <a:off x="4178725" y="576072"/>
            <a:ext cx="7252500" cy="48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" name="Google Shape;32;p69"/>
          <p:cNvSpPr txBox="1"/>
          <p:nvPr>
            <p:ph idx="2" type="ctrTitle"/>
          </p:nvPr>
        </p:nvSpPr>
        <p:spPr>
          <a:xfrm>
            <a:off x="457200" y="576072"/>
            <a:ext cx="3056400" cy="15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Blue picture text 1 - Inspiring">
  <p:cSld name="CUSTOM_7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70" title="GettyImages-2174924311.jpg"/>
          <p:cNvPicPr preferRelativeResize="0"/>
          <p:nvPr/>
        </p:nvPicPr>
        <p:blipFill rotWithShape="1">
          <a:blip r:embed="rId2">
            <a:alphaModFix/>
          </a:blip>
          <a:srcRect b="0" l="-19949" r="19948" t="0"/>
          <a:stretch/>
        </p:blipFill>
        <p:spPr>
          <a:xfrm>
            <a:off x="1894969" y="0"/>
            <a:ext cx="10297032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13633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0"/>
          <p:cNvSpPr txBox="1"/>
          <p:nvPr>
            <p:ph type="ctrTitle"/>
          </p:nvPr>
        </p:nvSpPr>
        <p:spPr>
          <a:xfrm>
            <a:off x="466344" y="2942200"/>
            <a:ext cx="6179400" cy="31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" name="Google Shape;37;p70"/>
          <p:cNvSpPr txBox="1"/>
          <p:nvPr>
            <p:ph idx="2" type="ctrTitle"/>
          </p:nvPr>
        </p:nvSpPr>
        <p:spPr>
          <a:xfrm>
            <a:off x="457200" y="571500"/>
            <a:ext cx="38709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Blue graphic text">
  <p:cSld name="CUSTOM_2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71"/>
          <p:cNvPicPr preferRelativeResize="0"/>
          <p:nvPr/>
        </p:nvPicPr>
        <p:blipFill rotWithShape="1">
          <a:blip r:embed="rId2">
            <a:alphaModFix/>
          </a:blip>
          <a:srcRect b="0" l="5213" r="65467" t="0"/>
          <a:stretch/>
        </p:blipFill>
        <p:spPr>
          <a:xfrm>
            <a:off x="0" y="0"/>
            <a:ext cx="3574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1"/>
          <p:cNvSpPr txBox="1"/>
          <p:nvPr>
            <p:ph type="ctrTitle"/>
          </p:nvPr>
        </p:nvSpPr>
        <p:spPr>
          <a:xfrm>
            <a:off x="3773075" y="349412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" name="Google Shape;41;p71"/>
          <p:cNvSpPr txBox="1"/>
          <p:nvPr>
            <p:ph idx="2" type="ctrTitle"/>
          </p:nvPr>
        </p:nvSpPr>
        <p:spPr>
          <a:xfrm>
            <a:off x="3773075" y="576072"/>
            <a:ext cx="75234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Title slide green knowledgeable">
  <p:cSld name="1 Title slide green knowledgeabl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72"/>
          <p:cNvPicPr preferRelativeResize="0"/>
          <p:nvPr/>
        </p:nvPicPr>
        <p:blipFill rotWithShape="1">
          <a:blip r:embed="rId2">
            <a:alphaModFix/>
          </a:blip>
          <a:srcRect b="0" l="0" r="8180" t="26696"/>
          <a:stretch/>
        </p:blipFill>
        <p:spPr>
          <a:xfrm>
            <a:off x="2877600" y="0"/>
            <a:ext cx="9314399" cy="49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72" title="Crown Commercial Service(stacked_black)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150" y="5090175"/>
            <a:ext cx="1779077" cy="162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72" title="Asset 1@3x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66775" y="5656613"/>
            <a:ext cx="4458451" cy="49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72"/>
          <p:cNvSpPr txBox="1"/>
          <p:nvPr>
            <p:ph type="ctrTitle"/>
          </p:nvPr>
        </p:nvSpPr>
        <p:spPr>
          <a:xfrm>
            <a:off x="299150" y="1198200"/>
            <a:ext cx="3664500" cy="20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8" name="Google Shape;48;p72"/>
          <p:cNvSpPr txBox="1"/>
          <p:nvPr>
            <p:ph idx="2" type="ctrTitle"/>
          </p:nvPr>
        </p:nvSpPr>
        <p:spPr>
          <a:xfrm>
            <a:off x="299150" y="3369100"/>
            <a:ext cx="3567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Green edge text">
  <p:cSld name="Title Only_1_1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3"/>
          <p:cNvSpPr txBox="1"/>
          <p:nvPr>
            <p:ph idx="12" type="sldNum"/>
          </p:nvPr>
        </p:nvSpPr>
        <p:spPr>
          <a:xfrm>
            <a:off x="11321459" y="6377940"/>
            <a:ext cx="2670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73"/>
          <p:cNvSpPr/>
          <p:nvPr/>
        </p:nvSpPr>
        <p:spPr>
          <a:xfrm>
            <a:off x="0" y="0"/>
            <a:ext cx="3803400" cy="6873000"/>
          </a:xfrm>
          <a:prstGeom prst="rect">
            <a:avLst/>
          </a:prstGeom>
          <a:solidFill>
            <a:srgbClr val="A6B80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73"/>
          <p:cNvSpPr txBox="1"/>
          <p:nvPr>
            <p:ph type="ctrTitle"/>
          </p:nvPr>
        </p:nvSpPr>
        <p:spPr>
          <a:xfrm>
            <a:off x="4178725" y="576072"/>
            <a:ext cx="7252500" cy="48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3" name="Google Shape;53;p73"/>
          <p:cNvSpPr txBox="1"/>
          <p:nvPr>
            <p:ph idx="2" type="ctrTitle"/>
          </p:nvPr>
        </p:nvSpPr>
        <p:spPr>
          <a:xfrm>
            <a:off x="457200" y="576072"/>
            <a:ext cx="3056400" cy="15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43" Type="http://schemas.openxmlformats.org/officeDocument/2006/relationships/theme" Target="../theme/theme2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4"/>
          <p:cNvSpPr txBox="1"/>
          <p:nvPr>
            <p:ph type="title"/>
          </p:nvPr>
        </p:nvSpPr>
        <p:spPr>
          <a:xfrm>
            <a:off x="838842" y="2647826"/>
            <a:ext cx="10520700" cy="7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  <a:defRPr b="1" i="0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  <a:defRPr b="1" i="0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  <a:defRPr b="1" i="0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  <a:defRPr b="1" i="0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  <a:defRPr b="1" i="0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  <a:defRPr b="1" i="0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  <a:defRPr b="1" i="0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  <a:defRPr b="1" i="0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  <a:defRPr b="1" i="0" sz="4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64"/>
          <p:cNvSpPr txBox="1"/>
          <p:nvPr>
            <p:ph idx="1" type="body"/>
          </p:nvPr>
        </p:nvSpPr>
        <p:spPr>
          <a:xfrm>
            <a:off x="609916" y="1577339"/>
            <a:ext cx="10978500" cy="45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64"/>
          <p:cNvSpPr txBox="1"/>
          <p:nvPr>
            <p:ph idx="12" type="sldNum"/>
          </p:nvPr>
        </p:nvSpPr>
        <p:spPr>
          <a:xfrm>
            <a:off x="11321459" y="6377940"/>
            <a:ext cx="2670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1.png"/><Relationship Id="rId4" Type="http://schemas.openxmlformats.org/officeDocument/2006/relationships/image" Target="../media/image64.png"/><Relationship Id="rId5" Type="http://schemas.openxmlformats.org/officeDocument/2006/relationships/image" Target="../media/image6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assets.crowncommercial.gov.uk/wp-content/uploads/Fleet-Demystifying-Policy-session-October-2025-.pptx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gov.uk/government/publications/procurement-policy-note-0621-taking-account-of-carbon-reduction-plans-in-the-procurement-of-major-government-contracts" TargetMode="External"/><Relationship Id="rId4" Type="http://schemas.openxmlformats.org/officeDocument/2006/relationships/image" Target="../media/image6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eventbrite.co.uk/o/crown-commercial-service-38865828613" TargetMode="External"/><Relationship Id="rId4" Type="http://schemas.openxmlformats.org/officeDocument/2006/relationships/image" Target="../media/image6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1.jpg"/><Relationship Id="rId4" Type="http://schemas.openxmlformats.org/officeDocument/2006/relationships/image" Target="../media/image43.png"/><Relationship Id="rId5" Type="http://schemas.openxmlformats.org/officeDocument/2006/relationships/image" Target="../media/image62.jpg"/><Relationship Id="rId6" Type="http://schemas.openxmlformats.org/officeDocument/2006/relationships/image" Target="../media/image6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www.crowncommercial.gov.uk/agreements/RM6392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find-tender.service.gov.uk/Search" TargetMode="External"/><Relationship Id="rId4" Type="http://schemas.openxmlformats.org/officeDocument/2006/relationships/hyperlink" Target="https://crowncommercialservice.bravosolution.co.uk/web/login.html" TargetMode="External"/><Relationship Id="rId5" Type="http://schemas.openxmlformats.org/officeDocument/2006/relationships/hyperlink" Target="https://www.crowncommercial.gov.uk/agreements/RM6392" TargetMode="External"/><Relationship Id="rId6" Type="http://schemas.openxmlformats.org/officeDocument/2006/relationships/hyperlink" Target="https://www.crowncommercial.gov.uk/news/new-live-supplier-carbon-reduction-plan-training" TargetMode="External"/><Relationship Id="rId7" Type="http://schemas.openxmlformats.org/officeDocument/2006/relationships/hyperlink" Target="https://www.drivingforbetterbusiness.com/sector/ccs/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3.xml"/><Relationship Id="rId3" Type="http://schemas.openxmlformats.org/officeDocument/2006/relationships/hyperlink" Target="mailto:RM6392@crowncommercial.gov.uk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"/>
          <p:cNvSpPr txBox="1"/>
          <p:nvPr/>
        </p:nvSpPr>
        <p:spPr>
          <a:xfrm>
            <a:off x="1879525" y="5248825"/>
            <a:ext cx="10218900" cy="15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RM6392 Vehicle Lease, Fleet Management &amp; Salary Sacrifice Car Schemes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November 2025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"/>
          <p:cNvSpPr txBox="1"/>
          <p:nvPr/>
        </p:nvSpPr>
        <p:spPr>
          <a:xfrm>
            <a:off x="391650" y="2502250"/>
            <a:ext cx="3756600" cy="21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0"/>
          <p:cNvSpPr txBox="1"/>
          <p:nvPr>
            <p:ph idx="2" type="ctrTitle"/>
          </p:nvPr>
        </p:nvSpPr>
        <p:spPr>
          <a:xfrm>
            <a:off x="457200" y="576072"/>
            <a:ext cx="3056400" cy="15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rgbClr val="231F20"/>
                </a:solidFill>
              </a:rPr>
              <a:t>The </a:t>
            </a:r>
            <a:r>
              <a:rPr lang="en-US" sz="3200">
                <a:solidFill>
                  <a:srgbClr val="231F20"/>
                </a:solidFill>
              </a:rPr>
              <a:t>Fleet Commercial Agreements</a:t>
            </a:r>
            <a:endParaRPr/>
          </a:p>
        </p:txBody>
      </p:sp>
      <p:sp>
        <p:nvSpPr>
          <p:cNvPr id="370" name="Google Shape;370;p10"/>
          <p:cNvSpPr txBox="1"/>
          <p:nvPr>
            <p:ph type="ctrTitle"/>
          </p:nvPr>
        </p:nvSpPr>
        <p:spPr>
          <a:xfrm>
            <a:off x="4388675" y="1486925"/>
            <a:ext cx="7253400" cy="46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RM6244: Purchase of Standard and Specialist Vehicles 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RM6268 : Vehicle Lease, Fleet Management &amp; Salary Sacrifice Car Schemes 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RM6265: Vehicle Hire Solutions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RM6353: Tyres, Glass &amp; Telematics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>
                <a:solidFill>
                  <a:schemeClr val="dk1"/>
                </a:solidFill>
              </a:rPr>
              <a:t>Currently over </a:t>
            </a:r>
            <a:r>
              <a:rPr lang="en-US"/>
              <a:t>2,000+</a:t>
            </a:r>
            <a:r>
              <a:rPr lang="en-US">
                <a:solidFill>
                  <a:schemeClr val="dk1"/>
                </a:solidFill>
              </a:rPr>
              <a:t> customers accessing our agreements</a:t>
            </a:r>
            <a:endParaRPr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>
                <a:solidFill>
                  <a:schemeClr val="dk1"/>
                </a:solidFill>
              </a:rPr>
              <a:t>Total “fleet” of  approximately </a:t>
            </a:r>
            <a:r>
              <a:rPr lang="en-US">
                <a:solidFill>
                  <a:schemeClr val="dk1"/>
                </a:solidFill>
                <a:highlight>
                  <a:schemeClr val="lt1"/>
                </a:highlight>
              </a:rPr>
              <a:t>1</a:t>
            </a:r>
            <a:r>
              <a:rPr lang="en-US">
                <a:highlight>
                  <a:schemeClr val="lt1"/>
                </a:highlight>
              </a:rPr>
              <a:t>70</a:t>
            </a:r>
            <a:r>
              <a:rPr lang="en-US">
                <a:solidFill>
                  <a:schemeClr val="dk1"/>
                </a:solidFill>
                <a:highlight>
                  <a:schemeClr val="lt1"/>
                </a:highlight>
              </a:rPr>
              <a:t>,00</a:t>
            </a:r>
            <a:r>
              <a:rPr lang="en-US">
                <a:highlight>
                  <a:schemeClr val="lt1"/>
                </a:highlight>
              </a:rPr>
              <a:t>0+</a:t>
            </a:r>
            <a:r>
              <a:rPr lang="en-US">
                <a:solidFill>
                  <a:schemeClr val="dk1"/>
                </a:solidFill>
              </a:rPr>
              <a:t> vehicles </a:t>
            </a:r>
            <a:endParaRPr>
              <a:solidFill>
                <a:schemeClr val="dk1"/>
              </a:solidFill>
            </a:endParaRPr>
          </a:p>
          <a:p>
            <a:pPr indent="0" lvl="0" marL="0" marR="5080" rtl="0" algn="l">
              <a:lnSpc>
                <a:spcPct val="114285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1"/>
          <p:cNvSpPr txBox="1"/>
          <p:nvPr>
            <p:ph idx="2" type="ctrTitle"/>
          </p:nvPr>
        </p:nvSpPr>
        <p:spPr>
          <a:xfrm>
            <a:off x="455150" y="573875"/>
            <a:ext cx="9581700" cy="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Fleet Framework Relationships</a:t>
            </a:r>
            <a:endParaRPr/>
          </a:p>
        </p:txBody>
      </p:sp>
      <p:pic>
        <p:nvPicPr>
          <p:cNvPr id="376" name="Google Shape;37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0402" y="1695368"/>
            <a:ext cx="8056402" cy="390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11"/>
          <p:cNvSpPr txBox="1"/>
          <p:nvPr>
            <p:ph type="ctrTitle"/>
          </p:nvPr>
        </p:nvSpPr>
        <p:spPr>
          <a:xfrm>
            <a:off x="813575" y="2417374"/>
            <a:ext cx="5965500" cy="36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>
                <a:solidFill>
                  <a:schemeClr val="dk1"/>
                </a:solidFill>
              </a:rPr>
              <a:t>The Fleet Category frameworks are designed to interact with each other to deliver best value to the customer </a:t>
            </a:r>
            <a:endParaRPr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>
                <a:solidFill>
                  <a:schemeClr val="dk1"/>
                </a:solidFill>
              </a:rPr>
              <a:t>Funders appointed to the new RM6392 agreement will be defined as “Requesting Bodies”</a:t>
            </a:r>
            <a:endParaRPr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>
                <a:solidFill>
                  <a:schemeClr val="dk1"/>
                </a:solidFill>
              </a:rPr>
              <a:t>This status allows access to the CCS support terms (discounts) available from manufacturers on the Purchase of Standard &amp; Sp</a:t>
            </a:r>
            <a:r>
              <a:rPr lang="en-US"/>
              <a:t>ecialist Vehicles framework and other applicable agreements</a:t>
            </a:r>
            <a:endParaRPr/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>
                <a:solidFill>
                  <a:schemeClr val="dk1"/>
                </a:solidFill>
              </a:rPr>
              <a:t>Suppliers must pass on any discounts to the public sector end user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2"/>
          <p:cNvSpPr txBox="1"/>
          <p:nvPr>
            <p:ph idx="2" type="ctrTitle"/>
          </p:nvPr>
        </p:nvSpPr>
        <p:spPr>
          <a:xfrm>
            <a:off x="455150" y="573875"/>
            <a:ext cx="9581700" cy="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The CCS Fleet Portal</a:t>
            </a:r>
            <a:endParaRPr/>
          </a:p>
        </p:txBody>
      </p:sp>
      <p:sp>
        <p:nvSpPr>
          <p:cNvPr id="383" name="Google Shape;383;p12"/>
          <p:cNvSpPr txBox="1"/>
          <p:nvPr>
            <p:ph type="ctrTitle"/>
          </p:nvPr>
        </p:nvSpPr>
        <p:spPr>
          <a:xfrm>
            <a:off x="1185736" y="2240097"/>
            <a:ext cx="8553000" cy="46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>
                <a:solidFill>
                  <a:schemeClr val="dk1"/>
                </a:solidFill>
              </a:rPr>
              <a:t>Web based quotation system providing real time vehicle purchase and lease quotations for customers</a:t>
            </a:r>
            <a:endParaRPr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>
                <a:solidFill>
                  <a:schemeClr val="dk1"/>
                </a:solidFill>
              </a:rPr>
              <a:t>Supported by two essential data feeds</a:t>
            </a:r>
            <a:endParaRPr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1600">
                <a:solidFill>
                  <a:schemeClr val="dk1"/>
                </a:solidFill>
              </a:rPr>
              <a:t>CAP - providing vehicle data and technical information</a:t>
            </a:r>
            <a:endParaRPr sz="1600">
              <a:solidFill>
                <a:schemeClr val="dk1"/>
              </a:solidFill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-US" sz="1600">
                <a:solidFill>
                  <a:schemeClr val="dk1"/>
                </a:solidFill>
              </a:rPr>
              <a:t>Lease suppliers on Lot 1 - providing live quotes for leases of a 2 - 4 year duration with SMR costs, residual value and finance rate </a:t>
            </a:r>
            <a:endParaRPr sz="16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>
                <a:solidFill>
                  <a:schemeClr val="dk1"/>
                </a:solidFill>
              </a:rPr>
              <a:t>Allows customers to search for vehicles based on operational, environmental and safety criteria, to determine the best value solution</a:t>
            </a:r>
            <a:endParaRPr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>
                <a:solidFill>
                  <a:schemeClr val="dk1"/>
                </a:solidFill>
              </a:rPr>
              <a:t>Enables customers to place a</a:t>
            </a:r>
            <a:r>
              <a:rPr lang="en-US"/>
              <a:t>n a</a:t>
            </a:r>
            <a:r>
              <a:rPr lang="en-US">
                <a:solidFill>
                  <a:schemeClr val="dk1"/>
                </a:solidFill>
              </a:rPr>
              <a:t>ward 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5080" rt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"/>
          <p:cNvSpPr txBox="1"/>
          <p:nvPr/>
        </p:nvSpPr>
        <p:spPr>
          <a:xfrm>
            <a:off x="391650" y="2502250"/>
            <a:ext cx="3756600" cy="21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3"/>
          <p:cNvSpPr txBox="1"/>
          <p:nvPr>
            <p:ph type="ctrTitle"/>
          </p:nvPr>
        </p:nvSpPr>
        <p:spPr>
          <a:xfrm>
            <a:off x="299150" y="1198200"/>
            <a:ext cx="3664500" cy="20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Current Agreement Performance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5"/>
          <p:cNvSpPr txBox="1"/>
          <p:nvPr>
            <p:ph idx="2" type="ctrTitle"/>
          </p:nvPr>
        </p:nvSpPr>
        <p:spPr>
          <a:xfrm>
            <a:off x="455150" y="573875"/>
            <a:ext cx="9581700" cy="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000">
                <a:solidFill>
                  <a:schemeClr val="lt1"/>
                </a:solidFill>
              </a:rPr>
              <a:t>RM6268 - </a:t>
            </a:r>
            <a:r>
              <a:rPr lang="en-US" sz="2000">
                <a:solidFill>
                  <a:schemeClr val="lt1"/>
                </a:solidFill>
              </a:rPr>
              <a:t>Vehicle Lease, Fleet Management and Salary Sacrifice Car Schemes</a:t>
            </a:r>
            <a:r>
              <a:rPr lang="en-US" sz="2000">
                <a:solidFill>
                  <a:schemeClr val="lt1"/>
                </a:solidFill>
              </a:rPr>
              <a:t> 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id="395" name="Google Shape;39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675" y="1810400"/>
            <a:ext cx="5047326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0375" y="1472125"/>
            <a:ext cx="3947951" cy="255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7301" y="4098476"/>
            <a:ext cx="3814096" cy="252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4"/>
          <p:cNvSpPr txBox="1"/>
          <p:nvPr>
            <p:ph idx="2" type="ctrTitle"/>
          </p:nvPr>
        </p:nvSpPr>
        <p:spPr>
          <a:xfrm>
            <a:off x="398125" y="682775"/>
            <a:ext cx="95817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000"/>
              <a:t>Vehicle Lease</a:t>
            </a:r>
            <a:r>
              <a:rPr b="1" lang="en-US" sz="3000"/>
              <a:t> facts and figures - 2024/25 </a:t>
            </a:r>
            <a:endParaRPr b="1" sz="3000"/>
          </a:p>
        </p:txBody>
      </p:sp>
      <p:grpSp>
        <p:nvGrpSpPr>
          <p:cNvPr id="403" name="Google Shape;403;p14"/>
          <p:cNvGrpSpPr/>
          <p:nvPr/>
        </p:nvGrpSpPr>
        <p:grpSpPr>
          <a:xfrm>
            <a:off x="398129" y="1629085"/>
            <a:ext cx="2493720" cy="4948342"/>
            <a:chOff x="1118231" y="283725"/>
            <a:chExt cx="2090819" cy="4076400"/>
          </a:xfrm>
        </p:grpSpPr>
        <p:sp>
          <p:nvSpPr>
            <p:cNvPr id="404" name="Google Shape;404;p14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0C57D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>
              <a:off x="1118231" y="341749"/>
              <a:ext cx="20304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0D5CD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1233932" y="1044344"/>
              <a:ext cx="1815000" cy="8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D5CD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Total spend by customer across all vehicle lease  agreements  </a:t>
              </a:r>
              <a:endParaRPr b="0" i="0" sz="1400" u="none" cap="none" strike="noStrike">
                <a:solidFill>
                  <a:srgbClr val="0D5CD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1233932" y="1791397"/>
              <a:ext cx="1815000" cy="8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0D5CDF"/>
                  </a:solidFill>
                  <a:latin typeface="Roboto"/>
                  <a:ea typeface="Roboto"/>
                  <a:cs typeface="Roboto"/>
                  <a:sym typeface="Roboto"/>
                  <a:extLst>
                    <a:ext uri="http://customooxmlschemas.google.com/">
                      <go:slidesCustomData xmlns:go="http://customooxmlschemas.google.com/" textRoundtripDataId="0"/>
                    </a:ext>
                  </a:extLst>
                </a:rPr>
                <a:t>Approx</a:t>
              </a:r>
              <a:r>
                <a:rPr b="0" i="0" lang="en-US" sz="1200" u="none" cap="none" strike="noStrike">
                  <a:solidFill>
                    <a:srgbClr val="0D5CDF"/>
                  </a:solidFill>
                  <a:latin typeface="Roboto"/>
                  <a:ea typeface="Roboto"/>
                  <a:cs typeface="Roboto"/>
                  <a:sym typeface="Roboto"/>
                </a:rPr>
                <a:t>. </a:t>
              </a:r>
              <a:r>
                <a:rPr lang="en-US" sz="1200">
                  <a:solidFill>
                    <a:srgbClr val="4A86E8"/>
                  </a:solidFill>
                  <a:latin typeface="Roboto"/>
                  <a:ea typeface="Roboto"/>
                  <a:cs typeface="Roboto"/>
                  <a:sym typeface="Roboto"/>
                </a:rPr>
                <a:t>80</a:t>
              </a:r>
              <a:r>
                <a:rPr b="0" i="0" lang="en-US" sz="1200" u="none" cap="none" strike="noStrike">
                  <a:solidFill>
                    <a:srgbClr val="0D5CDF"/>
                  </a:solidFill>
                  <a:latin typeface="Roboto"/>
                  <a:ea typeface="Roboto"/>
                  <a:cs typeface="Roboto"/>
                  <a:sym typeface="Roboto"/>
                </a:rPr>
                <a:t>% of vehicles purchased via CCS vehicle purchase agreement are subsequently leased </a:t>
              </a:r>
              <a:endParaRPr b="0" i="0" sz="1200" u="none" cap="none" strike="noStrike">
                <a:solidFill>
                  <a:srgbClr val="0D5C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1225927" y="341759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0D5CDF"/>
                  </a:solidFill>
                  <a:latin typeface="Roboto"/>
                  <a:ea typeface="Roboto"/>
                  <a:cs typeface="Roboto"/>
                  <a:sym typeface="Roboto"/>
                </a:rPr>
                <a:t>£628M</a:t>
              </a:r>
              <a:endParaRPr b="1" i="0" sz="4000" u="none" cap="none" strike="noStrike">
                <a:solidFill>
                  <a:srgbClr val="0D5C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9" name="Google Shape;409;p14"/>
            <p:cNvSpPr/>
            <p:nvPr/>
          </p:nvSpPr>
          <p:spPr>
            <a:xfrm rot="5400000">
              <a:off x="1938871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4"/>
            <p:cNvSpPr/>
            <p:nvPr/>
          </p:nvSpPr>
          <p:spPr>
            <a:xfrm>
              <a:off x="1118297" y="3172455"/>
              <a:ext cx="20304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-381000" lvl="0" marL="40005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Char char="●"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Across all  customer types and sectors</a:t>
              </a:r>
              <a:endPara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81000" lvl="0" marL="40005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Char char="●"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Encompasses all types of vehicles and specialist conversions</a:t>
              </a:r>
              <a:endPara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11" name="Google Shape;411;p14"/>
          <p:cNvGrpSpPr/>
          <p:nvPr/>
        </p:nvGrpSpPr>
        <p:grpSpPr>
          <a:xfrm>
            <a:off x="4285056" y="1674785"/>
            <a:ext cx="2493720" cy="4948342"/>
            <a:chOff x="1118231" y="283725"/>
            <a:chExt cx="2090819" cy="4076400"/>
          </a:xfrm>
        </p:grpSpPr>
        <p:sp>
          <p:nvSpPr>
            <p:cNvPr id="412" name="Google Shape;412;p14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0C57D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1118231" y="341749"/>
              <a:ext cx="20304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0D5CD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1256141" y="1127648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D5CD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Total number of vehicles leased through CCS lease agreements agreements</a:t>
              </a:r>
              <a:endParaRPr b="0" i="0" sz="1400" u="none" cap="none" strike="noStrike">
                <a:solidFill>
                  <a:srgbClr val="0D5CD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1256141" y="2039206"/>
              <a:ext cx="18150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US" sz="1200" u="none" cap="none" strike="noStrike">
                  <a:solidFill>
                    <a:srgbClr val="0D5CDF"/>
                  </a:solidFill>
                  <a:latin typeface="Roboto"/>
                  <a:ea typeface="Roboto"/>
                  <a:cs typeface="Roboto"/>
                  <a:sym typeface="Roboto"/>
                </a:rPr>
                <a:t>mix of business, operational and personal use vehicles. </a:t>
              </a:r>
              <a:endParaRPr b="0" i="0" sz="1200" u="none" cap="none" strike="noStrike">
                <a:solidFill>
                  <a:srgbClr val="0D5C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1256152" y="341759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300"/>
                <a:buFont typeface="Arial"/>
                <a:buNone/>
              </a:pPr>
              <a:r>
                <a:t/>
              </a:r>
              <a:endParaRPr b="0" i="0" sz="5300" u="none" cap="none" strike="noStrike">
                <a:solidFill>
                  <a:srgbClr val="0D5CD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417" name="Google Shape;417;p14"/>
            <p:cNvSpPr/>
            <p:nvPr/>
          </p:nvSpPr>
          <p:spPr>
            <a:xfrm rot="5400000">
              <a:off x="1938871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1118297" y="3172455"/>
              <a:ext cx="20304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-3048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None/>
              </a:pPr>
              <a:r>
                <a:rPr lang="en-US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49.5% Electric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048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None/>
              </a:pPr>
              <a:r>
                <a:rPr lang="en-US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21% Hybrid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048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None/>
              </a:pPr>
              <a:r>
                <a:rPr lang="en-US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18.3% Diesel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048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None/>
              </a:pPr>
              <a:r>
                <a:rPr lang="en-US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11.2% Petrol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048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None/>
              </a:pPr>
              <a:r>
                <a:t/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048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None/>
              </a:pPr>
              <a:r>
                <a:t/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048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None/>
              </a:pPr>
              <a:r>
                <a:t/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048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None/>
              </a:pPr>
              <a:r>
                <a:t/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19" name="Google Shape;419;p14"/>
          <p:cNvGrpSpPr/>
          <p:nvPr/>
        </p:nvGrpSpPr>
        <p:grpSpPr>
          <a:xfrm>
            <a:off x="7737595" y="1629085"/>
            <a:ext cx="2493720" cy="4948342"/>
            <a:chOff x="1118231" y="283725"/>
            <a:chExt cx="2090819" cy="4076400"/>
          </a:xfrm>
        </p:grpSpPr>
        <p:sp>
          <p:nvSpPr>
            <p:cNvPr id="420" name="Google Shape;420;p14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0C57D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1118231" y="341749"/>
              <a:ext cx="20304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0D5CD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1281625" y="1044345"/>
              <a:ext cx="18150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0D5CD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Active customers who use the CCS vehicle lease  agreements</a:t>
              </a:r>
              <a:endParaRPr b="0" i="0" sz="1400" u="none" cap="none" strike="noStrike">
                <a:solidFill>
                  <a:srgbClr val="0D5CD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1233923" y="1846625"/>
              <a:ext cx="18150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D5C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1281620" y="432294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300"/>
                <a:buFont typeface="Arial"/>
                <a:buNone/>
              </a:pPr>
              <a:r>
                <a:t/>
              </a:r>
              <a:endParaRPr b="1" i="0" sz="5300" u="none" cap="none" strike="noStrike">
                <a:solidFill>
                  <a:srgbClr val="0D5C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rot="5400000">
              <a:off x="1938871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1118297" y="3172455"/>
              <a:ext cx="20304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-3810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Char char="●"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Across all customer sectors</a:t>
              </a:r>
              <a:endPara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3810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Roboto"/>
                <a:buChar char="●"/>
              </a:pPr>
              <a:r>
                <a:rPr b="0" i="0" lang="en-US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96k+ quotes generated via the Fleet Portal in 24/25</a:t>
              </a:r>
              <a:endParaRPr b="0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27" name="Google Shape;427;p14"/>
          <p:cNvSpPr/>
          <p:nvPr/>
        </p:nvSpPr>
        <p:spPr>
          <a:xfrm>
            <a:off x="7815029" y="3492864"/>
            <a:ext cx="2164800" cy="10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D5CDF"/>
                </a:solidFill>
                <a:latin typeface="Roboto"/>
                <a:ea typeface="Roboto"/>
                <a:cs typeface="Roboto"/>
                <a:sym typeface="Roboto"/>
              </a:rPr>
              <a:t>From customers leasing single vehicles to high volume complex fleets across the whole of the UK.</a:t>
            </a:r>
            <a:endParaRPr b="0" i="0" sz="1200" u="none" cap="none" strike="noStrike">
              <a:solidFill>
                <a:srgbClr val="0D5CD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8" name="Google Shape;428;p14"/>
          <p:cNvSpPr/>
          <p:nvPr/>
        </p:nvSpPr>
        <p:spPr>
          <a:xfrm>
            <a:off x="4360903" y="1837132"/>
            <a:ext cx="2164800" cy="8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0D5CDF"/>
                </a:solidFill>
                <a:latin typeface="Roboto"/>
                <a:ea typeface="Roboto"/>
                <a:cs typeface="Roboto"/>
                <a:sym typeface="Roboto"/>
              </a:rPr>
              <a:t>143K</a:t>
            </a:r>
            <a:endParaRPr b="1" i="0" sz="4000" u="none" cap="none" strike="noStrike">
              <a:solidFill>
                <a:srgbClr val="0D5CD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9" name="Google Shape;429;p14"/>
          <p:cNvSpPr/>
          <p:nvPr/>
        </p:nvSpPr>
        <p:spPr>
          <a:xfrm>
            <a:off x="7815028" y="1837120"/>
            <a:ext cx="2164800" cy="8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0D5CDF"/>
                </a:solidFill>
                <a:latin typeface="Roboto"/>
                <a:ea typeface="Roboto"/>
                <a:cs typeface="Roboto"/>
                <a:sym typeface="Roboto"/>
              </a:rPr>
              <a:t>930+</a:t>
            </a:r>
            <a:endParaRPr b="1" i="0" sz="4000" u="none" cap="none" strike="noStrike">
              <a:solidFill>
                <a:srgbClr val="0D5CD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6"/>
          <p:cNvSpPr txBox="1"/>
          <p:nvPr>
            <p:ph type="ctrTitle"/>
          </p:nvPr>
        </p:nvSpPr>
        <p:spPr>
          <a:xfrm>
            <a:off x="129274" y="2443100"/>
            <a:ext cx="33255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600"/>
              <a:t>Policy Requirements</a:t>
            </a:r>
            <a:endParaRPr sz="3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997ec0a752_0_181"/>
          <p:cNvSpPr txBox="1"/>
          <p:nvPr>
            <p:ph type="ctrTitle"/>
          </p:nvPr>
        </p:nvSpPr>
        <p:spPr>
          <a:xfrm>
            <a:off x="637975" y="1529425"/>
            <a:ext cx="10172100" cy="11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/>
              <a:t>CCS hosted a session for prospective bidders to share information on government policies relevant to the tendering process.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/>
              <a:t>The session covered the following key areas:</a:t>
            </a:r>
            <a:br>
              <a:rPr lang="en-US"/>
            </a:b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Download the slides from the session</a:t>
            </a:r>
            <a:r>
              <a:rPr lang="en-US"/>
              <a:t> to learn more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40" name="Google Shape;440;g3997ec0a752_0_181"/>
          <p:cNvSpPr txBox="1"/>
          <p:nvPr>
            <p:ph idx="2" type="ctrTitle"/>
          </p:nvPr>
        </p:nvSpPr>
        <p:spPr>
          <a:xfrm>
            <a:off x="637975" y="465925"/>
            <a:ext cx="100962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Crown Commercial Service Policy Event</a:t>
            </a:r>
            <a:endParaRPr/>
          </a:p>
        </p:txBody>
      </p:sp>
      <p:sp>
        <p:nvSpPr>
          <p:cNvPr id="441" name="Google Shape;441;g3997ec0a752_0_181"/>
          <p:cNvSpPr txBox="1"/>
          <p:nvPr>
            <p:ph idx="3" type="ctrTitle"/>
          </p:nvPr>
        </p:nvSpPr>
        <p:spPr>
          <a:xfrm>
            <a:off x="3644750" y="3842275"/>
            <a:ext cx="2138400" cy="17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US"/>
              <a:t>Social Value and Driving for Better Business</a:t>
            </a:r>
            <a:endParaRPr b="1"/>
          </a:p>
        </p:txBody>
      </p:sp>
      <p:sp>
        <p:nvSpPr>
          <p:cNvPr id="442" name="Google Shape;442;g3997ec0a752_0_181"/>
          <p:cNvSpPr txBox="1"/>
          <p:nvPr>
            <p:ph idx="4" type="ctrTitle"/>
          </p:nvPr>
        </p:nvSpPr>
        <p:spPr>
          <a:xfrm>
            <a:off x="6513067" y="3942713"/>
            <a:ext cx="2138400" cy="17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Financial viability risk assessments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Prompt payment</a:t>
            </a:r>
            <a:endParaRPr b="1"/>
          </a:p>
        </p:txBody>
      </p:sp>
      <p:sp>
        <p:nvSpPr>
          <p:cNvPr id="443" name="Google Shape;443;g3997ec0a752_0_181"/>
          <p:cNvSpPr txBox="1"/>
          <p:nvPr>
            <p:ph idx="5" type="ctrTitle"/>
          </p:nvPr>
        </p:nvSpPr>
        <p:spPr>
          <a:xfrm>
            <a:off x="776417" y="3942725"/>
            <a:ext cx="2138400" cy="17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Carbon Reduction Plans</a:t>
            </a:r>
            <a:endParaRPr b="1"/>
          </a:p>
        </p:txBody>
      </p:sp>
      <p:sp>
        <p:nvSpPr>
          <p:cNvPr id="444" name="Google Shape;444;g3997ec0a752_0_181"/>
          <p:cNvSpPr txBox="1"/>
          <p:nvPr>
            <p:ph idx="6" type="ctrTitle"/>
          </p:nvPr>
        </p:nvSpPr>
        <p:spPr>
          <a:xfrm>
            <a:off x="9462542" y="3842275"/>
            <a:ext cx="2138400" cy="17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Cyber Essentials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8"/>
          <p:cNvSpPr txBox="1"/>
          <p:nvPr>
            <p:ph type="ctrTitle"/>
          </p:nvPr>
        </p:nvSpPr>
        <p:spPr>
          <a:xfrm>
            <a:off x="632875" y="2571875"/>
            <a:ext cx="10975500" cy="43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 sz="1800"/>
              <a:t>All Suppliers will be required to sign up to National Highways’ Driving for Better Business (DfBB) programme by the </a:t>
            </a:r>
            <a:r>
              <a:rPr lang="en-US" sz="1800" u="sng"/>
              <a:t>framework award date</a:t>
            </a:r>
            <a:r>
              <a:rPr lang="en-US" sz="1800"/>
              <a:t> to support CCS’ commitment to social value at framework level.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/>
              <a:t>The Driving for Better Business vision is.. </a:t>
            </a:r>
            <a:endParaRPr b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i="1" lang="en-US"/>
              <a:t>“A world where those who use the roads for work do so safely, efficiently, and sustainably”</a:t>
            </a:r>
            <a:endParaRPr i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b="1" lang="en-US"/>
              <a:t>The programme: </a:t>
            </a:r>
            <a:endParaRPr b="1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aims to reduce the number of work-related road incidents by raising awareness of work-related road risk, employers’ duty of care and employees’ responsibilities.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helps suppliers comply more easily with regulations and best practice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provides templates for best practice when it comes to driver policies and risk assessments.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provides flexibility as opposed to a ‘one size fits all’ approach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18"/>
          <p:cNvSpPr txBox="1"/>
          <p:nvPr>
            <p:ph idx="2" type="ctrTitle"/>
          </p:nvPr>
        </p:nvSpPr>
        <p:spPr>
          <a:xfrm>
            <a:off x="455150" y="573875"/>
            <a:ext cx="9581700" cy="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Social Value and Driving for Better Business</a:t>
            </a:r>
            <a:endParaRPr/>
          </a:p>
        </p:txBody>
      </p:sp>
      <p:pic>
        <p:nvPicPr>
          <p:cNvPr id="451" name="Google Shape;45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875" y="1397550"/>
            <a:ext cx="3529300" cy="883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997ec0a752_0_160"/>
          <p:cNvSpPr txBox="1"/>
          <p:nvPr>
            <p:ph type="ctrTitle"/>
          </p:nvPr>
        </p:nvSpPr>
        <p:spPr>
          <a:xfrm>
            <a:off x="587175" y="3041825"/>
            <a:ext cx="11093100" cy="31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UK commitment to achieve ‘Net Zero’ carbon emissions </a:t>
            </a:r>
            <a:endParaRPr/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PPN 06/21 live since 30 September 2021. Recently amended to align with the </a:t>
            </a:r>
            <a:br>
              <a:rPr lang="en-US"/>
            </a:br>
            <a:r>
              <a:rPr lang="en-US"/>
              <a:t>Procurement Act 2023 - PPN 006 effective from 24 February 2025 </a:t>
            </a:r>
            <a:endParaRPr/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Suppliers bidding for government contracts must commit to achieving Net Zero by 2050 </a:t>
            </a:r>
            <a:br>
              <a:rPr lang="en-US"/>
            </a:br>
            <a:r>
              <a:rPr lang="en-US"/>
              <a:t>and publish a ‘Carbon Reduction Plan’. </a:t>
            </a:r>
            <a:endParaRPr/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All Suppliers must publish a ‘Carbon Reduction Plan’ and submit it to CCS by the </a:t>
            </a:r>
            <a:r>
              <a:rPr lang="en-US" u="sng"/>
              <a:t>framework award date</a:t>
            </a:r>
            <a:r>
              <a:rPr lang="en-US"/>
              <a:t>. Suppliers who fail to make this commitment or publish their plan risk being excluded from the procurement process.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 PPN 006 and </a:t>
            </a:r>
            <a:r>
              <a:rPr lang="en-US">
                <a:highlight>
                  <a:srgbClr val="FFFFFF"/>
                </a:highlight>
              </a:rPr>
              <a:t>all associated guidance and FAQs are available </a:t>
            </a:r>
            <a:r>
              <a:rPr lang="en-US" u="sng">
                <a:solidFill>
                  <a:srgbClr val="0C57D3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here</a:t>
            </a:r>
            <a:endParaRPr>
              <a:solidFill>
                <a:srgbClr val="0C57D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57" name="Google Shape;457;g3997ec0a752_0_160"/>
          <p:cNvSpPr txBox="1"/>
          <p:nvPr>
            <p:ph idx="2" type="ctrTitle"/>
          </p:nvPr>
        </p:nvSpPr>
        <p:spPr>
          <a:xfrm>
            <a:off x="455150" y="573875"/>
            <a:ext cx="9581700" cy="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Carbon Reduction Plans</a:t>
            </a:r>
            <a:endParaRPr/>
          </a:p>
        </p:txBody>
      </p:sp>
      <p:sp>
        <p:nvSpPr>
          <p:cNvPr id="458" name="Google Shape;458;g3997ec0a752_0_160"/>
          <p:cNvSpPr txBox="1"/>
          <p:nvPr>
            <p:ph type="ctrTitle"/>
          </p:nvPr>
        </p:nvSpPr>
        <p:spPr>
          <a:xfrm>
            <a:off x="618525" y="1920275"/>
            <a:ext cx="86085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1800">
                <a:solidFill>
                  <a:srgbClr val="0B0C0C"/>
                </a:solidFill>
                <a:highlight>
                  <a:srgbClr val="FFFFFF"/>
                </a:highlight>
              </a:rPr>
              <a:t>Procurement Policy Note 06/21: Taking account of Carbon Reduction Plans in the procurement of major government contracts</a:t>
            </a:r>
            <a:endParaRPr sz="1800">
              <a:solidFill>
                <a:srgbClr val="FF0000"/>
              </a:solidFill>
            </a:endParaRPr>
          </a:p>
        </p:txBody>
      </p:sp>
      <p:pic>
        <p:nvPicPr>
          <p:cNvPr id="459" name="Google Shape;459;g3997ec0a752_0_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27750" y="1920275"/>
            <a:ext cx="2393225" cy="221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"/>
          <p:cNvSpPr/>
          <p:nvPr/>
        </p:nvSpPr>
        <p:spPr>
          <a:xfrm>
            <a:off x="690577" y="573798"/>
            <a:ext cx="4456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2"/>
          <p:cNvSpPr/>
          <p:nvPr/>
        </p:nvSpPr>
        <p:spPr>
          <a:xfrm>
            <a:off x="690577" y="573798"/>
            <a:ext cx="105000" cy="99420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2"/>
          <p:cNvSpPr/>
          <p:nvPr/>
        </p:nvSpPr>
        <p:spPr>
          <a:xfrm>
            <a:off x="5879936" y="520150"/>
            <a:ext cx="4456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"/>
          <p:cNvSpPr/>
          <p:nvPr/>
        </p:nvSpPr>
        <p:spPr>
          <a:xfrm>
            <a:off x="5879936" y="520150"/>
            <a:ext cx="105000" cy="994200"/>
          </a:xfrm>
          <a:prstGeom prst="rect">
            <a:avLst/>
          </a:prstGeom>
          <a:solidFill>
            <a:srgbClr val="C0504D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"/>
          <p:cNvSpPr/>
          <p:nvPr/>
        </p:nvSpPr>
        <p:spPr>
          <a:xfrm>
            <a:off x="690577" y="2039325"/>
            <a:ext cx="4456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"/>
          <p:cNvSpPr/>
          <p:nvPr/>
        </p:nvSpPr>
        <p:spPr>
          <a:xfrm>
            <a:off x="690577" y="2039325"/>
            <a:ext cx="105000" cy="994200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"/>
          <p:cNvSpPr/>
          <p:nvPr/>
        </p:nvSpPr>
        <p:spPr>
          <a:xfrm>
            <a:off x="5879936" y="1969670"/>
            <a:ext cx="4456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"/>
          <p:cNvSpPr/>
          <p:nvPr/>
        </p:nvSpPr>
        <p:spPr>
          <a:xfrm>
            <a:off x="5879936" y="1969670"/>
            <a:ext cx="105000" cy="994200"/>
          </a:xfrm>
          <a:prstGeom prst="rect">
            <a:avLst/>
          </a:prstGeom>
          <a:solidFill>
            <a:srgbClr val="8064A2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"/>
          <p:cNvSpPr/>
          <p:nvPr/>
        </p:nvSpPr>
        <p:spPr>
          <a:xfrm>
            <a:off x="690599" y="3471895"/>
            <a:ext cx="4456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"/>
          <p:cNvSpPr/>
          <p:nvPr/>
        </p:nvSpPr>
        <p:spPr>
          <a:xfrm>
            <a:off x="690599" y="3471895"/>
            <a:ext cx="105000" cy="994200"/>
          </a:xfrm>
          <a:prstGeom prst="rect">
            <a:avLst/>
          </a:prstGeom>
          <a:solidFill>
            <a:srgbClr val="A7A7A7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"/>
          <p:cNvSpPr txBox="1"/>
          <p:nvPr/>
        </p:nvSpPr>
        <p:spPr>
          <a:xfrm>
            <a:off x="2027855" y="668803"/>
            <a:ext cx="37035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50" lIns="34300" spcFirstLastPara="1" rIns="34300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Welcome and housekeeping</a:t>
            </a:r>
            <a:endParaRPr b="1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"/>
          <p:cNvSpPr txBox="1"/>
          <p:nvPr/>
        </p:nvSpPr>
        <p:spPr>
          <a:xfrm>
            <a:off x="2027897" y="1006694"/>
            <a:ext cx="36162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Introductions and housekeeping 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"/>
          <p:cNvSpPr txBox="1"/>
          <p:nvPr/>
        </p:nvSpPr>
        <p:spPr>
          <a:xfrm>
            <a:off x="7217250" y="615150"/>
            <a:ext cx="41187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50" lIns="34300" spcFirstLastPara="1" rIns="34300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rgbClr val="434343"/>
                </a:solidFill>
              </a:rPr>
              <a:t>Crown</a:t>
            </a:r>
            <a:r>
              <a:rPr b="1" lang="en-US" sz="1600">
                <a:solidFill>
                  <a:srgbClr val="434343"/>
                </a:solidFill>
              </a:rPr>
              <a:t> Commercial Service</a:t>
            </a:r>
            <a:endParaRPr b="1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"/>
          <p:cNvSpPr txBox="1"/>
          <p:nvPr/>
        </p:nvSpPr>
        <p:spPr>
          <a:xfrm>
            <a:off x="7159480" y="944895"/>
            <a:ext cx="34059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600">
                <a:solidFill>
                  <a:srgbClr val="434343"/>
                </a:solidFill>
              </a:rPr>
              <a:t>I</a:t>
            </a:r>
            <a:r>
              <a:rPr lang="en-US" sz="1600">
                <a:solidFill>
                  <a:srgbClr val="434343"/>
                </a:solidFill>
              </a:rPr>
              <a:t>ntroduction</a:t>
            </a:r>
            <a:r>
              <a:rPr lang="en-US" sz="1600">
                <a:solidFill>
                  <a:srgbClr val="434343"/>
                </a:solidFill>
              </a:rPr>
              <a:t> to Crown Commercial Service, who we are and what we do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"/>
          <p:cNvSpPr txBox="1"/>
          <p:nvPr/>
        </p:nvSpPr>
        <p:spPr>
          <a:xfrm>
            <a:off x="2027897" y="2134330"/>
            <a:ext cx="36162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50" lIns="34300" spcFirstLastPara="1" rIns="34300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rgbClr val="434343"/>
                </a:solidFill>
              </a:rPr>
              <a:t>The Fleet Category </a:t>
            </a:r>
            <a:endParaRPr b="1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"/>
          <p:cNvSpPr txBox="1"/>
          <p:nvPr/>
        </p:nvSpPr>
        <p:spPr>
          <a:xfrm>
            <a:off x="2027896" y="2472221"/>
            <a:ext cx="3405900" cy="7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600">
                <a:solidFill>
                  <a:srgbClr val="434343"/>
                </a:solidFill>
              </a:rPr>
              <a:t>Overview of the CCS Fleet Category and the solutions we provide for public sector customer 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"/>
          <p:cNvSpPr txBox="1"/>
          <p:nvPr/>
        </p:nvSpPr>
        <p:spPr>
          <a:xfrm>
            <a:off x="7217236" y="2064683"/>
            <a:ext cx="36747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50" lIns="34300" spcFirstLastPara="1" rIns="34300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rgbClr val="434343"/>
                </a:solidFill>
              </a:rPr>
              <a:t>Current Vehicle Lease Agreement </a:t>
            </a:r>
            <a:endParaRPr b="1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"/>
          <p:cNvSpPr txBox="1"/>
          <p:nvPr/>
        </p:nvSpPr>
        <p:spPr>
          <a:xfrm>
            <a:off x="7217255" y="2402565"/>
            <a:ext cx="34059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1600">
                <a:solidFill>
                  <a:srgbClr val="434343"/>
                </a:solidFill>
              </a:rPr>
              <a:t>Facts and figures 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"/>
          <p:cNvSpPr txBox="1"/>
          <p:nvPr/>
        </p:nvSpPr>
        <p:spPr>
          <a:xfrm>
            <a:off x="2007619" y="3566900"/>
            <a:ext cx="36162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50" lIns="34300" spcFirstLastPara="1" rIns="34300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rgbClr val="434343"/>
                </a:solidFill>
              </a:rPr>
              <a:t>Policy requirements</a:t>
            </a:r>
            <a:endParaRPr b="1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"/>
          <p:cNvSpPr txBox="1"/>
          <p:nvPr/>
        </p:nvSpPr>
        <p:spPr>
          <a:xfrm>
            <a:off x="2007639" y="3904799"/>
            <a:ext cx="2716800" cy="7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600">
                <a:solidFill>
                  <a:srgbClr val="434343"/>
                </a:solidFill>
              </a:rPr>
              <a:t>Guidance on policy requirements and how to prepare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"/>
          <p:cNvSpPr txBox="1"/>
          <p:nvPr/>
        </p:nvSpPr>
        <p:spPr>
          <a:xfrm>
            <a:off x="1118578" y="819877"/>
            <a:ext cx="717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rPr>
              <a:t>01.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"/>
          <p:cNvSpPr txBox="1"/>
          <p:nvPr/>
        </p:nvSpPr>
        <p:spPr>
          <a:xfrm>
            <a:off x="6264540" y="766234"/>
            <a:ext cx="6732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02.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"/>
          <p:cNvSpPr txBox="1"/>
          <p:nvPr/>
        </p:nvSpPr>
        <p:spPr>
          <a:xfrm>
            <a:off x="1066503" y="2285410"/>
            <a:ext cx="6903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9BBB59"/>
                </a:solidFill>
                <a:latin typeface="Arial"/>
                <a:ea typeface="Arial"/>
                <a:cs typeface="Arial"/>
                <a:sym typeface="Arial"/>
              </a:rPr>
              <a:t>03.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"/>
          <p:cNvSpPr txBox="1"/>
          <p:nvPr/>
        </p:nvSpPr>
        <p:spPr>
          <a:xfrm>
            <a:off x="6283531" y="2215782"/>
            <a:ext cx="717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8064A2"/>
                </a:solidFill>
                <a:latin typeface="Arial"/>
                <a:ea typeface="Arial"/>
                <a:cs typeface="Arial"/>
                <a:sym typeface="Arial"/>
              </a:rPr>
              <a:t>04.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"/>
          <p:cNvSpPr txBox="1"/>
          <p:nvPr/>
        </p:nvSpPr>
        <p:spPr>
          <a:xfrm>
            <a:off x="1071375" y="3717990"/>
            <a:ext cx="717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A7A7A7"/>
                </a:solidFill>
                <a:latin typeface="Arial"/>
                <a:ea typeface="Arial"/>
                <a:cs typeface="Arial"/>
                <a:sym typeface="Arial"/>
              </a:rPr>
              <a:t>05.</a:t>
            </a:r>
            <a:endParaRPr b="0" i="0" sz="1600" u="none" cap="none" strike="noStrike">
              <a:solidFill>
                <a:srgbClr val="A7A7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"/>
          <p:cNvSpPr/>
          <p:nvPr/>
        </p:nvSpPr>
        <p:spPr>
          <a:xfrm>
            <a:off x="5878079" y="3461548"/>
            <a:ext cx="4456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"/>
          <p:cNvSpPr/>
          <p:nvPr/>
        </p:nvSpPr>
        <p:spPr>
          <a:xfrm>
            <a:off x="5878079" y="3461548"/>
            <a:ext cx="105000" cy="994200"/>
          </a:xfrm>
          <a:prstGeom prst="rect">
            <a:avLst/>
          </a:prstGeom>
          <a:solidFill>
            <a:srgbClr val="535353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"/>
          <p:cNvSpPr txBox="1"/>
          <p:nvPr/>
        </p:nvSpPr>
        <p:spPr>
          <a:xfrm>
            <a:off x="7195098" y="3556552"/>
            <a:ext cx="36162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50" lIns="34300" spcFirstLastPara="1" rIns="34300" wrap="square" tIns="171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lang="en-US" sz="1600">
                <a:solidFill>
                  <a:srgbClr val="434343"/>
                </a:solidFill>
              </a:rPr>
              <a:t>RM6392 </a:t>
            </a:r>
            <a:endParaRPr b="1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"/>
          <p:cNvSpPr txBox="1"/>
          <p:nvPr/>
        </p:nvSpPr>
        <p:spPr>
          <a:xfrm>
            <a:off x="7195150" y="3894451"/>
            <a:ext cx="36162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1600">
                <a:solidFill>
                  <a:srgbClr val="434343"/>
                </a:solidFill>
              </a:rPr>
              <a:t>Strategy development &amp; lotting structure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"/>
          <p:cNvSpPr txBox="1"/>
          <p:nvPr/>
        </p:nvSpPr>
        <p:spPr>
          <a:xfrm>
            <a:off x="6258854" y="3707643"/>
            <a:ext cx="717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06.</a:t>
            </a:r>
            <a:endParaRPr b="0" i="0" sz="1600" u="none" cap="none" strike="noStrik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"/>
          <p:cNvSpPr/>
          <p:nvPr/>
        </p:nvSpPr>
        <p:spPr>
          <a:xfrm>
            <a:off x="690599" y="4904465"/>
            <a:ext cx="4456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"/>
          <p:cNvSpPr/>
          <p:nvPr/>
        </p:nvSpPr>
        <p:spPr>
          <a:xfrm>
            <a:off x="690599" y="4904465"/>
            <a:ext cx="105000" cy="994200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"/>
          <p:cNvSpPr txBox="1"/>
          <p:nvPr/>
        </p:nvSpPr>
        <p:spPr>
          <a:xfrm>
            <a:off x="2007619" y="4999469"/>
            <a:ext cx="36162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50" lIns="34300" spcFirstLastPara="1" rIns="34300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rgbClr val="434343"/>
                </a:solidFill>
              </a:rPr>
              <a:t>Procurement Act 2023</a:t>
            </a:r>
            <a:endParaRPr b="1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"/>
          <p:cNvSpPr txBox="1"/>
          <p:nvPr/>
        </p:nvSpPr>
        <p:spPr>
          <a:xfrm>
            <a:off x="2007639" y="5337369"/>
            <a:ext cx="27168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600">
                <a:solidFill>
                  <a:srgbClr val="434343"/>
                </a:solidFill>
              </a:rPr>
              <a:t>What to expect from the new  Procurement Act 2023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"/>
          <p:cNvSpPr txBox="1"/>
          <p:nvPr/>
        </p:nvSpPr>
        <p:spPr>
          <a:xfrm>
            <a:off x="1071375" y="5150560"/>
            <a:ext cx="717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07.</a:t>
            </a:r>
            <a:endParaRPr b="0" i="0" sz="1600" u="none" cap="none" strike="noStrike">
              <a:solidFill>
                <a:srgbClr val="F79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"/>
          <p:cNvSpPr/>
          <p:nvPr/>
        </p:nvSpPr>
        <p:spPr>
          <a:xfrm>
            <a:off x="5842467" y="4953417"/>
            <a:ext cx="44568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"/>
          <p:cNvSpPr/>
          <p:nvPr/>
        </p:nvSpPr>
        <p:spPr>
          <a:xfrm>
            <a:off x="5842467" y="4953417"/>
            <a:ext cx="105000" cy="994200"/>
          </a:xfrm>
          <a:prstGeom prst="rect">
            <a:avLst/>
          </a:prstGeom>
          <a:solidFill>
            <a:srgbClr val="9B1A47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"/>
          <p:cNvSpPr txBox="1"/>
          <p:nvPr/>
        </p:nvSpPr>
        <p:spPr>
          <a:xfrm>
            <a:off x="7159486" y="5048422"/>
            <a:ext cx="36162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b" bIns="17150" lIns="34300" spcFirstLastPara="1" rIns="34300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-US" sz="1600">
                <a:solidFill>
                  <a:srgbClr val="434343"/>
                </a:solidFill>
              </a:rPr>
              <a:t>Q&amp;A and Next Steps </a:t>
            </a:r>
            <a:endParaRPr b="1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"/>
          <p:cNvSpPr txBox="1"/>
          <p:nvPr/>
        </p:nvSpPr>
        <p:spPr>
          <a:xfrm>
            <a:off x="7159498" y="5386325"/>
            <a:ext cx="3703500" cy="5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1600">
                <a:solidFill>
                  <a:srgbClr val="434343"/>
                </a:solidFill>
              </a:rPr>
              <a:t>Indicative timelines and market consultation</a:t>
            </a:r>
            <a:endParaRPr b="0" i="0" sz="16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"/>
          <p:cNvSpPr txBox="1"/>
          <p:nvPr/>
        </p:nvSpPr>
        <p:spPr>
          <a:xfrm>
            <a:off x="6223242" y="5199513"/>
            <a:ext cx="717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9B1A47"/>
                </a:solidFill>
                <a:latin typeface="Arial"/>
                <a:ea typeface="Arial"/>
                <a:cs typeface="Arial"/>
                <a:sym typeface="Arial"/>
              </a:rPr>
              <a:t>08.</a:t>
            </a:r>
            <a:endParaRPr b="0" i="0" sz="1600" u="none" cap="none" strike="noStrike">
              <a:solidFill>
                <a:srgbClr val="9B1A4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997ec0a752_0_170"/>
          <p:cNvSpPr txBox="1"/>
          <p:nvPr>
            <p:ph type="ctrTitle"/>
          </p:nvPr>
        </p:nvSpPr>
        <p:spPr>
          <a:xfrm>
            <a:off x="527050" y="1886850"/>
            <a:ext cx="6978300" cy="47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rgbClr val="0B0C0C"/>
                </a:solidFill>
                <a:highlight>
                  <a:schemeClr val="lt1"/>
                </a:highlight>
              </a:rPr>
              <a:t>CCS provides training to help suppliers in the creation of a Carbon Reduction Plan and answer any questions around this requirement.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We will cover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an overview of PPN06/21 and PPN 006</a:t>
            </a:r>
            <a:endParaRPr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basics of what is needed in your CRP</a:t>
            </a:r>
            <a:endParaRPr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basics of how to calculate your carbon emissions</a:t>
            </a:r>
            <a:endParaRPr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areas that must be covered in the plan</a:t>
            </a:r>
            <a:endParaRPr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the template to be used; and</a:t>
            </a:r>
            <a:endParaRPr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what not to do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Register for a training session at: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https://www.eventbrite.co.uk/o/crown-commercial-service-38865828613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-US" sz="1400"/>
              <a:t>Next session will be held on Thursday 20 November 2025</a:t>
            </a:r>
            <a:endParaRPr i="1" sz="1400"/>
          </a:p>
        </p:txBody>
      </p:sp>
      <p:sp>
        <p:nvSpPr>
          <p:cNvPr id="465" name="Google Shape;465;g3997ec0a752_0_170"/>
          <p:cNvSpPr txBox="1"/>
          <p:nvPr>
            <p:ph idx="2" type="ctrTitle"/>
          </p:nvPr>
        </p:nvSpPr>
        <p:spPr>
          <a:xfrm>
            <a:off x="455150" y="573875"/>
            <a:ext cx="9581700" cy="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Carbon Reduction Plans - Training </a:t>
            </a:r>
            <a:endParaRPr/>
          </a:p>
        </p:txBody>
      </p:sp>
      <p:pic>
        <p:nvPicPr>
          <p:cNvPr id="466" name="Google Shape;466;g3997ec0a752_0_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2175" y="1743375"/>
            <a:ext cx="4132025" cy="229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9"/>
          <p:cNvSpPr txBox="1"/>
          <p:nvPr/>
        </p:nvSpPr>
        <p:spPr>
          <a:xfrm>
            <a:off x="398125" y="3583650"/>
            <a:ext cx="31389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9"/>
          <p:cNvSpPr txBox="1"/>
          <p:nvPr/>
        </p:nvSpPr>
        <p:spPr>
          <a:xfrm>
            <a:off x="398125" y="4864825"/>
            <a:ext cx="27309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9"/>
          <p:cNvSpPr txBox="1"/>
          <p:nvPr>
            <p:ph type="ctrTitle"/>
          </p:nvPr>
        </p:nvSpPr>
        <p:spPr>
          <a:xfrm>
            <a:off x="63475" y="458665"/>
            <a:ext cx="3808200" cy="25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br>
              <a:rPr lang="en-US"/>
            </a:br>
            <a:r>
              <a:rPr lang="en-US"/>
              <a:t>RM6392</a:t>
            </a:r>
            <a:br>
              <a:rPr lang="en-US"/>
            </a:br>
            <a:r>
              <a:rPr lang="en-US"/>
              <a:t>Strategy &amp;</a:t>
            </a:r>
            <a:br>
              <a:rPr lang="en-US"/>
            </a:br>
            <a:r>
              <a:rPr lang="en-US"/>
              <a:t>Proposed Lotting Structure </a:t>
            </a:r>
            <a:br>
              <a:rPr lang="en-US"/>
            </a:br>
            <a:br>
              <a:rPr lang="en-US"/>
            </a:br>
            <a:r>
              <a:rPr lang="en-US"/>
              <a:t> </a:t>
            </a:r>
            <a:br>
              <a:rPr lang="en-US"/>
            </a:br>
            <a:br>
              <a:rPr lang="en-US"/>
            </a:br>
            <a:br>
              <a:rPr lang="en-US"/>
            </a:b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0"/>
          <p:cNvSpPr txBox="1"/>
          <p:nvPr>
            <p:ph idx="2" type="ctrTitle"/>
          </p:nvPr>
        </p:nvSpPr>
        <p:spPr>
          <a:xfrm>
            <a:off x="455150" y="573875"/>
            <a:ext cx="9581700" cy="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Strategy development </a:t>
            </a:r>
            <a:endParaRPr/>
          </a:p>
        </p:txBody>
      </p:sp>
      <p:sp>
        <p:nvSpPr>
          <p:cNvPr id="479" name="Google Shape;479;p20"/>
          <p:cNvSpPr txBox="1"/>
          <p:nvPr>
            <p:ph type="ctrTitle"/>
          </p:nvPr>
        </p:nvSpPr>
        <p:spPr>
          <a:xfrm>
            <a:off x="1354150" y="1912600"/>
            <a:ext cx="8374500" cy="46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231F20"/>
                </a:solidFill>
              </a:rPr>
              <a:t>in</a:t>
            </a:r>
            <a:r>
              <a:rPr lang="en-US"/>
              <a:t> life commercial agreement </a:t>
            </a:r>
            <a:r>
              <a:rPr lang="en-US"/>
              <a:t>assessment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RM6268 and legacy commercial agreements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wider market/industry 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c</a:t>
            </a:r>
            <a:r>
              <a:rPr lang="en-US"/>
              <a:t>ustomer workshops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customer stakeholder group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supplier engagement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Customer Experience Directorate and Business Development Managers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Internal </a:t>
            </a:r>
            <a:r>
              <a:rPr lang="en-US"/>
              <a:t>stakeholder</a:t>
            </a:r>
            <a:r>
              <a:rPr lang="en-US"/>
              <a:t> engagement - Government Policy and sourcing approach</a:t>
            </a:r>
            <a:endParaRPr/>
          </a:p>
          <a:p>
            <a:pPr indent="-2921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000"/>
              <a:buChar char="○"/>
            </a:pPr>
            <a:r>
              <a:t/>
            </a:r>
            <a:endParaRPr>
              <a:solidFill>
                <a:srgbClr val="231F2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600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600">
              <a:solidFill>
                <a:srgbClr val="4D4E53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1"/>
          <p:cNvSpPr txBox="1"/>
          <p:nvPr>
            <p:ph idx="2" type="ctrTitle"/>
          </p:nvPr>
        </p:nvSpPr>
        <p:spPr>
          <a:xfrm>
            <a:off x="457200" y="576072"/>
            <a:ext cx="3056400" cy="15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Commercial Approach</a:t>
            </a:r>
            <a:endParaRPr/>
          </a:p>
        </p:txBody>
      </p:sp>
      <p:sp>
        <p:nvSpPr>
          <p:cNvPr id="485" name="Google Shape;485;p21"/>
          <p:cNvSpPr txBox="1"/>
          <p:nvPr>
            <p:ph type="ctrTitle"/>
          </p:nvPr>
        </p:nvSpPr>
        <p:spPr>
          <a:xfrm>
            <a:off x="4178300" y="956926"/>
            <a:ext cx="7253400" cy="54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Compliance with The Procurement Act 2023</a:t>
            </a:r>
            <a:br>
              <a:rPr lang="en-US"/>
            </a:b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Closed framework</a:t>
            </a:r>
            <a:endParaRPr/>
          </a:p>
          <a:p>
            <a:pPr indent="45720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-4 year term</a:t>
            </a:r>
            <a:br>
              <a:rPr lang="en-US"/>
            </a:br>
            <a:endParaRPr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Use of standard Public Sector Contract (PSC)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		-Short/simple order form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		-CCS vehicle lease terms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		-CCS vehicle purchase terms</a:t>
            </a:r>
            <a:br>
              <a:rPr lang="en-US"/>
            </a:br>
            <a:endParaRPr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Dynamic lease pricing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	-Live quotations for standard passenger vehicles &amp; LCVs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	-Future fleet Portal </a:t>
            </a:r>
            <a:r>
              <a:rPr lang="en-US"/>
              <a:t>enhancements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 		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		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2"/>
          <p:cNvSpPr txBox="1"/>
          <p:nvPr>
            <p:ph type="ctrTitle"/>
          </p:nvPr>
        </p:nvSpPr>
        <p:spPr>
          <a:xfrm>
            <a:off x="466344" y="1600200"/>
            <a:ext cx="99093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>
              <a:solidFill>
                <a:srgbClr val="231F2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600"/>
              <a:buChar char="●"/>
            </a:pPr>
            <a:r>
              <a:rPr lang="en-US">
                <a:solidFill>
                  <a:srgbClr val="231F20"/>
                </a:solidFill>
              </a:rPr>
              <a:t>Standard and converted passenger vehicles and LCVs, including minibuses</a:t>
            </a:r>
            <a:endParaRPr>
              <a:solidFill>
                <a:srgbClr val="231F2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1F20"/>
              </a:buClr>
              <a:buSzPts val="1600"/>
              <a:buChar char="●"/>
            </a:pPr>
            <a:r>
              <a:rPr lang="en-US">
                <a:solidFill>
                  <a:srgbClr val="231F20"/>
                </a:solidFill>
              </a:rPr>
              <a:t>Providers source vehicles via CCS Purchase of Standard and Specialist Vehicles framework</a:t>
            </a:r>
            <a:endParaRPr>
              <a:solidFill>
                <a:srgbClr val="231F2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1F20"/>
              </a:buClr>
              <a:buSzPts val="1600"/>
              <a:buChar char="●"/>
            </a:pPr>
            <a:r>
              <a:rPr lang="en-US">
                <a:solidFill>
                  <a:srgbClr val="231F20"/>
                </a:solidFill>
              </a:rPr>
              <a:t>Suppliers must provide lease quotations for standard vehicles via CCS Fleet Portal</a:t>
            </a:r>
            <a:endParaRPr>
              <a:solidFill>
                <a:srgbClr val="231F2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1F20"/>
              </a:buClr>
              <a:buSzPts val="1600"/>
              <a:buChar char="●"/>
            </a:pPr>
            <a:r>
              <a:rPr lang="en-US">
                <a:solidFill>
                  <a:srgbClr val="231F20"/>
                </a:solidFill>
              </a:rPr>
              <a:t>Integration with CCS Fleet Portal is mandatory for all Lot 1 suppliers</a:t>
            </a:r>
            <a:endParaRPr>
              <a:solidFill>
                <a:srgbClr val="231F2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1F20"/>
              </a:buClr>
              <a:buSzPts val="1600"/>
              <a:buChar char="●"/>
            </a:pPr>
            <a:r>
              <a:rPr lang="en-US">
                <a:solidFill>
                  <a:srgbClr val="231F20"/>
                </a:solidFill>
              </a:rPr>
              <a:t>F</a:t>
            </a:r>
            <a:r>
              <a:rPr lang="en-US">
                <a:solidFill>
                  <a:srgbClr val="231F20"/>
                </a:solidFill>
              </a:rPr>
              <a:t>leet management services - desirable not mandatory</a:t>
            </a:r>
            <a:endParaRPr>
              <a:solidFill>
                <a:srgbClr val="231F20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1F20"/>
              </a:buClr>
              <a:buSzPts val="1600"/>
              <a:buChar char="●"/>
            </a:pPr>
            <a:r>
              <a:rPr lang="en-US">
                <a:solidFill>
                  <a:srgbClr val="231F20"/>
                </a:solidFill>
              </a:rPr>
              <a:t>Weight limit for Lot 1 still under review - please share your suggestions with us  </a:t>
            </a:r>
            <a:endParaRPr>
              <a:solidFill>
                <a:srgbClr val="231F2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491" name="Google Shape;491;p22"/>
          <p:cNvSpPr txBox="1"/>
          <p:nvPr>
            <p:ph idx="2" type="ctrTitle"/>
          </p:nvPr>
        </p:nvSpPr>
        <p:spPr>
          <a:xfrm>
            <a:off x="455150" y="573875"/>
            <a:ext cx="9581700" cy="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231F20"/>
                </a:solidFill>
              </a:rPr>
              <a:t>Lot 1 Lease of Passenger Vehicles up to [</a:t>
            </a:r>
            <a:r>
              <a:rPr lang="en-US">
                <a:solidFill>
                  <a:srgbClr val="231F20"/>
                </a:solidFill>
                <a:highlight>
                  <a:srgbClr val="FFFF00"/>
                </a:highlight>
              </a:rPr>
              <a:t>3.5T</a:t>
            </a:r>
            <a:r>
              <a:rPr lang="en-US">
                <a:solidFill>
                  <a:srgbClr val="231F20"/>
                </a:solidFill>
              </a:rPr>
              <a:t>]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3"/>
          <p:cNvSpPr txBox="1"/>
          <p:nvPr>
            <p:ph type="ctrTitle"/>
          </p:nvPr>
        </p:nvSpPr>
        <p:spPr>
          <a:xfrm>
            <a:off x="4205100" y="576075"/>
            <a:ext cx="7226100" cy="48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Lot 2a Lease of specialist, commercial and municipal vehicles up to but not including </a:t>
            </a:r>
            <a:r>
              <a:rPr lang="en-US">
                <a:highlight>
                  <a:srgbClr val="FFFF00"/>
                </a:highlight>
              </a:rPr>
              <a:t>7.5</a:t>
            </a:r>
            <a:r>
              <a:rPr lang="en-US"/>
              <a:t> tones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Lot 2b Lease of specialist, commercial and municipal vehicles </a:t>
            </a:r>
            <a:r>
              <a:rPr lang="en-US">
                <a:highlight>
                  <a:srgbClr val="FFFF00"/>
                </a:highlight>
              </a:rPr>
              <a:t>7.5 </a:t>
            </a:r>
            <a:r>
              <a:rPr lang="en-US"/>
              <a:t>tonne and over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Lot 2c Lease of commercial vehicles of all sizes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/>
          </a:p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400">
                <a:solidFill>
                  <a:srgbClr val="231F20"/>
                </a:solidFill>
              </a:rPr>
              <a:t> </a:t>
            </a:r>
            <a:r>
              <a:rPr lang="en-US">
                <a:solidFill>
                  <a:srgbClr val="231F20"/>
                </a:solidFill>
              </a:rPr>
              <a:t>Introduction of Lot 2c - customer journey </a:t>
            </a:r>
            <a:endParaRPr>
              <a:solidFill>
                <a:srgbClr val="231F20"/>
              </a:solidFill>
            </a:endParaRPr>
          </a:p>
          <a:p>
            <a:pPr indent="0" lvl="0" marL="12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rgbClr val="231F20"/>
                </a:solidFill>
              </a:rPr>
              <a:t>Opportunity to provide  fleet management services - not mandatory</a:t>
            </a:r>
            <a:endParaRPr>
              <a:solidFill>
                <a:srgbClr val="231F20"/>
              </a:solidFill>
            </a:endParaRPr>
          </a:p>
          <a:p>
            <a:pPr indent="0" lvl="0" marL="12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rgbClr val="231F20"/>
                </a:solidFill>
              </a:rPr>
              <a:t>No requirement to interface with CCS Fleet Portal</a:t>
            </a:r>
            <a:endParaRPr>
              <a:solidFill>
                <a:srgbClr val="231F20"/>
              </a:solidFill>
            </a:endParaRPr>
          </a:p>
          <a:p>
            <a:pPr indent="0" lvl="0" marL="12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rgbClr val="231F20"/>
                </a:solidFill>
              </a:rPr>
              <a:t>Weight segmentation for Lots 2a &amp; 2b under review - please share your suggestions with us</a:t>
            </a:r>
            <a:endParaRPr>
              <a:solidFill>
                <a:srgbClr val="231F20"/>
              </a:solidFill>
            </a:endParaRPr>
          </a:p>
          <a:p>
            <a:pPr indent="0" lvl="0" marL="12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rgbClr val="231F20"/>
              </a:solidFill>
            </a:endParaRPr>
          </a:p>
          <a:p>
            <a:pPr indent="0" lvl="0" marL="12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rgbClr val="231F20"/>
              </a:solidFill>
            </a:endParaRPr>
          </a:p>
          <a:p>
            <a:pPr indent="0" lvl="0" marL="12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rgbClr val="231F20"/>
              </a:solidFill>
            </a:endParaRPr>
          </a:p>
          <a:p>
            <a:pPr indent="0" lvl="0" marL="12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rgbClr val="231F20"/>
              </a:solidFill>
            </a:endParaRPr>
          </a:p>
          <a:p>
            <a:pPr indent="0" lvl="0" marL="12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rgbClr val="231F20"/>
              </a:solidFill>
            </a:endParaRPr>
          </a:p>
          <a:p>
            <a:pPr indent="0" lvl="0" marL="12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rgbClr val="231F20"/>
              </a:solidFill>
            </a:endParaRPr>
          </a:p>
          <a:p>
            <a:pPr indent="0" lvl="0" marL="127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rgbClr val="231F2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500"/>
          </a:p>
        </p:txBody>
      </p:sp>
      <p:sp>
        <p:nvSpPr>
          <p:cNvPr id="497" name="Google Shape;497;p23"/>
          <p:cNvSpPr txBox="1"/>
          <p:nvPr>
            <p:ph idx="2" type="ctrTitle"/>
          </p:nvPr>
        </p:nvSpPr>
        <p:spPr>
          <a:xfrm>
            <a:off x="457200" y="576072"/>
            <a:ext cx="3056400" cy="15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Commercial Vehicles, Lots 2a, 2b and 2c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4"/>
          <p:cNvSpPr txBox="1"/>
          <p:nvPr>
            <p:ph type="ctrTitle"/>
          </p:nvPr>
        </p:nvSpPr>
        <p:spPr>
          <a:xfrm>
            <a:off x="466344" y="1600200"/>
            <a:ext cx="95817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Dedicated vehicle salary </a:t>
            </a:r>
            <a:r>
              <a:rPr lang="en-US"/>
              <a:t>sacrifice</a:t>
            </a:r>
            <a:r>
              <a:rPr lang="en-US"/>
              <a:t> lot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Provision of alternative schemes  (non mandatory) 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Complements CCS employee benefits solution 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Provision of vehicle charging infrastructure (non </a:t>
            </a:r>
            <a:r>
              <a:rPr lang="en-US"/>
              <a:t>mandatory</a:t>
            </a:r>
            <a:r>
              <a:rPr lang="en-US"/>
              <a:t>) 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CCS lease terms not applicable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Funders &amp; non funders 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CCS vehicle manufacturer support terms 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24"/>
          <p:cNvSpPr txBox="1"/>
          <p:nvPr>
            <p:ph idx="2" type="ctrTitle"/>
          </p:nvPr>
        </p:nvSpPr>
        <p:spPr>
          <a:xfrm>
            <a:off x="455150" y="573875"/>
            <a:ext cx="9581700" cy="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Lot 3 Salary Sacrifice Car Schemes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5"/>
          <p:cNvSpPr txBox="1"/>
          <p:nvPr>
            <p:ph type="ctrTitle"/>
          </p:nvPr>
        </p:nvSpPr>
        <p:spPr>
          <a:xfrm>
            <a:off x="258400" y="2471800"/>
            <a:ext cx="2982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The Procurement Act 2023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6"/>
          <p:cNvSpPr txBox="1"/>
          <p:nvPr>
            <p:ph idx="2" type="ctrTitle"/>
          </p:nvPr>
        </p:nvSpPr>
        <p:spPr>
          <a:xfrm>
            <a:off x="398125" y="655150"/>
            <a:ext cx="95817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New Terminology</a:t>
            </a:r>
            <a:endParaRPr/>
          </a:p>
        </p:txBody>
      </p:sp>
      <p:graphicFrame>
        <p:nvGraphicFramePr>
          <p:cNvPr id="514" name="Google Shape;514;p26"/>
          <p:cNvGraphicFramePr/>
          <p:nvPr/>
        </p:nvGraphicFramePr>
        <p:xfrm>
          <a:off x="457422" y="167405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{FA63BD5E-628B-47E0-AB1D-485BA9441100}</a:tableStyleId>
              </a:tblPr>
              <a:tblGrid>
                <a:gridCol w="5286675"/>
                <a:gridCol w="6013225"/>
              </a:tblGrid>
              <a:tr h="534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850"/>
                        <a:buFont typeface="Arial"/>
                        <a:buNone/>
                      </a:pPr>
                      <a:r>
                        <a:rPr b="1" lang="en-US" sz="220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</a:rPr>
                        <a:t>Procurement Act 2023</a:t>
                      </a:r>
                      <a:endParaRPr b="1" sz="2400" u="none" cap="none" strike="noStrike">
                        <a:solidFill>
                          <a:srgbClr val="4D4E53"/>
                        </a:solidFill>
                      </a:endParaRPr>
                    </a:p>
                  </a:txBody>
                  <a:tcPr marT="8775" marB="7200" marR="8800" marL="32400" anchor="ctr">
                    <a:lnL cap="flat" cmpd="sng" w="9525">
                      <a:solidFill>
                        <a:srgbClr val="8888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99A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50"/>
                        <a:buFont typeface="Arial"/>
                        <a:buNone/>
                      </a:pPr>
                      <a:r>
                        <a:rPr b="1" lang="en-US" sz="220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</a:rPr>
                        <a:t>Public Contract Regulations 2015</a:t>
                      </a:r>
                      <a:endParaRPr b="1" sz="22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8775" marB="7200" marR="8800" marL="32400" anchor="ctr">
                    <a:lnL cap="flat" cmpd="sng" w="9525">
                      <a:solidFill>
                        <a:srgbClr val="8888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888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88888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99AFF"/>
                    </a:solidFill>
                  </a:tcPr>
                </a:tc>
              </a:tr>
              <a:tr h="631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/>
                        <a:t> Closed Framework</a:t>
                      </a:r>
                      <a:endParaRPr sz="22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14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/>
                        <a:t>Framework agreement</a:t>
                      </a:r>
                      <a:endParaRPr sz="22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1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/>
                        <a:t> Direct award (minister approval)</a:t>
                      </a:r>
                      <a:endParaRPr sz="22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rgbClr val="000000"/>
                          </a:solidFill>
                        </a:rPr>
                        <a:t> Different meaning in Procurement Act 2023</a:t>
                      </a:r>
                      <a:endParaRPr sz="2200" u="none" cap="none" strike="noStrike">
                        <a:solidFill>
                          <a:srgbClr val="000000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1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/>
                        <a:t> Award without competition</a:t>
                      </a:r>
                      <a:endParaRPr sz="22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</a:rPr>
                        <a:t> Direct award</a:t>
                      </a:r>
                      <a:endParaRPr sz="22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1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/>
                        <a:t> Award with competition</a:t>
                      </a:r>
                      <a:endParaRPr sz="22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14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/>
                        <a:t>Further competition </a:t>
                      </a:r>
                      <a:endParaRPr sz="22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1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/>
                        <a:t> Conditions of participation</a:t>
                      </a:r>
                      <a:endParaRPr sz="22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14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/>
                        <a:t>Selection criteria </a:t>
                      </a:r>
                      <a:endParaRPr sz="22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1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/>
                        <a:t> Most advantageous tender (MAT)</a:t>
                      </a:r>
                      <a:endParaRPr sz="22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14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/>
                        <a:t>Most economically advantageous tender (MEAT)</a:t>
                      </a:r>
                      <a:endParaRPr sz="22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17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/>
                        <a:t> </a:t>
                      </a:r>
                      <a:r>
                        <a:rPr lang="en-US" sz="2200" u="none" cap="none" strike="noStrike"/>
                        <a:t>Preliminary market engagement notice</a:t>
                      </a:r>
                      <a:endParaRPr sz="22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143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/>
                        <a:t>Prior information notice (PIN)</a:t>
                      </a:r>
                      <a:endParaRPr sz="22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99A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7"/>
          <p:cNvSpPr txBox="1"/>
          <p:nvPr>
            <p:ph type="ctrTitle"/>
          </p:nvPr>
        </p:nvSpPr>
        <p:spPr>
          <a:xfrm>
            <a:off x="258400" y="2471800"/>
            <a:ext cx="2982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Timeline  &amp; Next Steps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4d07402968f14087_1696"/>
          <p:cNvSpPr txBox="1"/>
          <p:nvPr>
            <p:ph idx="2" type="ctrTitle"/>
          </p:nvPr>
        </p:nvSpPr>
        <p:spPr>
          <a:xfrm>
            <a:off x="270675" y="823500"/>
            <a:ext cx="4808700" cy="45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Lease</a:t>
            </a:r>
            <a:r>
              <a:rPr b="1" lang="en-US"/>
              <a:t> team introductions</a:t>
            </a:r>
            <a:endParaRPr b="1"/>
          </a:p>
        </p:txBody>
      </p:sp>
      <p:sp>
        <p:nvSpPr>
          <p:cNvPr id="302" name="Google Shape;302;g4d07402968f14087_1696"/>
          <p:cNvSpPr txBox="1"/>
          <p:nvPr>
            <p:ph type="ctrTitle"/>
          </p:nvPr>
        </p:nvSpPr>
        <p:spPr>
          <a:xfrm>
            <a:off x="2030275" y="1694188"/>
            <a:ext cx="7211700" cy="84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/>
              <a:t>Martina Corrin </a:t>
            </a:r>
            <a:r>
              <a:rPr lang="en-US" sz="2700"/>
              <a:t> - Commercial Lead</a:t>
            </a:r>
            <a:endParaRPr sz="2700"/>
          </a:p>
        </p:txBody>
      </p:sp>
      <p:sp>
        <p:nvSpPr>
          <p:cNvPr id="303" name="Google Shape;303;g4d07402968f14087_1696"/>
          <p:cNvSpPr txBox="1"/>
          <p:nvPr>
            <p:ph type="ctrTitle"/>
          </p:nvPr>
        </p:nvSpPr>
        <p:spPr>
          <a:xfrm>
            <a:off x="2030275" y="2951600"/>
            <a:ext cx="7211700" cy="84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/>
              <a:t> Jessica Cooney - Commercial Manager</a:t>
            </a:r>
            <a:endParaRPr sz="2700"/>
          </a:p>
        </p:txBody>
      </p:sp>
      <p:sp>
        <p:nvSpPr>
          <p:cNvPr id="304" name="Google Shape;304;g4d07402968f14087_1696"/>
          <p:cNvSpPr txBox="1"/>
          <p:nvPr>
            <p:ph type="ctrTitle"/>
          </p:nvPr>
        </p:nvSpPr>
        <p:spPr>
          <a:xfrm>
            <a:off x="2030275" y="4251425"/>
            <a:ext cx="7211700" cy="84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/>
              <a:t> Janine Cato - Commercial Manager</a:t>
            </a:r>
            <a:endParaRPr sz="2700"/>
          </a:p>
        </p:txBody>
      </p:sp>
      <p:sp>
        <p:nvSpPr>
          <p:cNvPr id="305" name="Google Shape;305;g4d07402968f14087_1696"/>
          <p:cNvSpPr txBox="1"/>
          <p:nvPr>
            <p:ph type="ctrTitle"/>
          </p:nvPr>
        </p:nvSpPr>
        <p:spPr>
          <a:xfrm>
            <a:off x="2030275" y="5448813"/>
            <a:ext cx="7211700" cy="84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/>
              <a:t> Juanita Randles - Commercial Specialist</a:t>
            </a:r>
            <a:endParaRPr sz="2700"/>
          </a:p>
        </p:txBody>
      </p:sp>
      <p:pic>
        <p:nvPicPr>
          <p:cNvPr id="306" name="Google Shape;306;g4d07402968f14087_16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800" y="1509900"/>
            <a:ext cx="914400" cy="98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4d07402968f14087_16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775" y="2842225"/>
            <a:ext cx="914400" cy="870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anine Cato" id="308" name="Google Shape;308;g4d07402968f14087_16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775" y="4145700"/>
            <a:ext cx="914400" cy="94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4d07402968f14087_1696" title="Juanita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1775" y="5275125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8"/>
          <p:cNvSpPr txBox="1"/>
          <p:nvPr>
            <p:ph type="ctrTitle"/>
          </p:nvPr>
        </p:nvSpPr>
        <p:spPr>
          <a:xfrm>
            <a:off x="491200" y="320300"/>
            <a:ext cx="109275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E53"/>
              </a:buClr>
              <a:buSzPct val="74418"/>
              <a:buNone/>
            </a:pPr>
            <a:r>
              <a:rPr b="1" lang="en-US">
                <a:solidFill>
                  <a:schemeClr val="dk1"/>
                </a:solidFill>
              </a:rPr>
              <a:t>Indicative procurement timeline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525" name="Google Shape;525;p28"/>
          <p:cNvSpPr/>
          <p:nvPr/>
        </p:nvSpPr>
        <p:spPr>
          <a:xfrm>
            <a:off x="566412" y="5443535"/>
            <a:ext cx="2059500" cy="785700"/>
          </a:xfrm>
          <a:prstGeom prst="rect">
            <a:avLst/>
          </a:prstGeom>
          <a:solidFill>
            <a:srgbClr val="D3D3D3"/>
          </a:solidFill>
          <a:ln>
            <a:noFill/>
          </a:ln>
        </p:spPr>
        <p:txBody>
          <a:bodyPr anchorCtr="0" anchor="t" bIns="60925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Market engagement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28"/>
          <p:cNvSpPr/>
          <p:nvPr/>
        </p:nvSpPr>
        <p:spPr>
          <a:xfrm>
            <a:off x="2503999" y="5075884"/>
            <a:ext cx="1937700" cy="1782000"/>
          </a:xfrm>
          <a:prstGeom prst="rect">
            <a:avLst/>
          </a:prstGeom>
          <a:solidFill>
            <a:srgbClr val="BDBDBD"/>
          </a:solidFill>
          <a:ln>
            <a:noFill/>
          </a:ln>
        </p:spPr>
        <p:txBody>
          <a:bodyPr anchorCtr="0" anchor="t" bIns="60925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Internal governance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28"/>
          <p:cNvSpPr/>
          <p:nvPr/>
        </p:nvSpPr>
        <p:spPr>
          <a:xfrm>
            <a:off x="4441596" y="4603694"/>
            <a:ext cx="1937700" cy="2254500"/>
          </a:xfrm>
          <a:prstGeom prst="rect">
            <a:avLst/>
          </a:prstGeom>
          <a:solidFill>
            <a:srgbClr val="D3D3D3"/>
          </a:solidFill>
          <a:ln>
            <a:noFill/>
          </a:ln>
        </p:spPr>
        <p:txBody>
          <a:bodyPr anchorCtr="0" anchor="t" bIns="60925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Tender</a:t>
            </a:r>
            <a:endParaRPr b="1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period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28"/>
          <p:cNvSpPr/>
          <p:nvPr/>
        </p:nvSpPr>
        <p:spPr>
          <a:xfrm>
            <a:off x="6379205" y="4132631"/>
            <a:ext cx="1937700" cy="2726100"/>
          </a:xfrm>
          <a:prstGeom prst="rect">
            <a:avLst/>
          </a:prstGeom>
          <a:solidFill>
            <a:srgbClr val="BDBDBD"/>
          </a:solidFill>
          <a:ln>
            <a:noFill/>
          </a:ln>
        </p:spPr>
        <p:txBody>
          <a:bodyPr anchorCtr="0" anchor="t" bIns="60925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period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28"/>
          <p:cNvSpPr/>
          <p:nvPr/>
        </p:nvSpPr>
        <p:spPr>
          <a:xfrm>
            <a:off x="8316790" y="3659317"/>
            <a:ext cx="1937700" cy="3198300"/>
          </a:xfrm>
          <a:prstGeom prst="rect">
            <a:avLst/>
          </a:prstGeom>
          <a:solidFill>
            <a:srgbClr val="D3D3D3"/>
          </a:solidFill>
          <a:ln>
            <a:noFill/>
          </a:ln>
        </p:spPr>
        <p:txBody>
          <a:bodyPr anchorCtr="0" anchor="t" bIns="60925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Award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28"/>
          <p:cNvSpPr/>
          <p:nvPr/>
        </p:nvSpPr>
        <p:spPr>
          <a:xfrm>
            <a:off x="566402" y="5293478"/>
            <a:ext cx="1937700" cy="257700"/>
          </a:xfrm>
          <a:prstGeom prst="rect">
            <a:avLst/>
          </a:prstGeom>
          <a:solidFill>
            <a:srgbClr val="37474F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2503998" y="4820627"/>
            <a:ext cx="1937700" cy="257700"/>
          </a:xfrm>
          <a:prstGeom prst="rect">
            <a:avLst/>
          </a:prstGeom>
          <a:solidFill>
            <a:srgbClr val="37474F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28"/>
          <p:cNvSpPr/>
          <p:nvPr/>
        </p:nvSpPr>
        <p:spPr>
          <a:xfrm>
            <a:off x="4441596" y="4347776"/>
            <a:ext cx="1937700" cy="257700"/>
          </a:xfrm>
          <a:prstGeom prst="rect">
            <a:avLst/>
          </a:prstGeom>
          <a:solidFill>
            <a:srgbClr val="37474F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28"/>
          <p:cNvSpPr/>
          <p:nvPr/>
        </p:nvSpPr>
        <p:spPr>
          <a:xfrm>
            <a:off x="6379194" y="3874926"/>
            <a:ext cx="1937700" cy="257700"/>
          </a:xfrm>
          <a:prstGeom prst="rect">
            <a:avLst/>
          </a:prstGeom>
          <a:solidFill>
            <a:srgbClr val="37474F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28"/>
          <p:cNvSpPr/>
          <p:nvPr/>
        </p:nvSpPr>
        <p:spPr>
          <a:xfrm>
            <a:off x="8316791" y="3402075"/>
            <a:ext cx="1937700" cy="257700"/>
          </a:xfrm>
          <a:prstGeom prst="rect">
            <a:avLst/>
          </a:prstGeom>
          <a:solidFill>
            <a:srgbClr val="37474F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28"/>
          <p:cNvSpPr txBox="1"/>
          <p:nvPr/>
        </p:nvSpPr>
        <p:spPr>
          <a:xfrm>
            <a:off x="340433" y="3364433"/>
            <a:ext cx="19377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0" spcFirstLastPara="1" rIns="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1800"/>
              <a:t>September ‘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 to December </a:t>
            </a:r>
            <a:r>
              <a:rPr lang="en-US" sz="1800"/>
              <a:t>‘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28"/>
          <p:cNvSpPr txBox="1"/>
          <p:nvPr/>
        </p:nvSpPr>
        <p:spPr>
          <a:xfrm>
            <a:off x="2558904" y="2698537"/>
            <a:ext cx="1456800" cy="8424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0" spcFirstLastPara="1" rIns="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800"/>
              <a:t>February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/>
              <a:t>‘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 to </a:t>
            </a:r>
            <a:r>
              <a:rPr lang="en-US" sz="1800"/>
              <a:t>May ‘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28"/>
          <p:cNvSpPr txBox="1"/>
          <p:nvPr/>
        </p:nvSpPr>
        <p:spPr>
          <a:xfrm>
            <a:off x="4376400" y="2490800"/>
            <a:ext cx="1937700" cy="7857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0" spcFirstLastPara="1" rIns="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800"/>
              <a:t>May ‘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 to</a:t>
            </a:r>
            <a:r>
              <a:rPr lang="en-US" sz="1800"/>
              <a:t> June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/>
              <a:t>‘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28"/>
          <p:cNvSpPr txBox="1"/>
          <p:nvPr/>
        </p:nvSpPr>
        <p:spPr>
          <a:xfrm>
            <a:off x="6379200" y="1779300"/>
            <a:ext cx="1746900" cy="10320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0" spcFirstLastPara="1" rIns="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800"/>
              <a:t>June ‘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 to</a:t>
            </a:r>
            <a:r>
              <a:rPr lang="en-US" sz="1800"/>
              <a:t> November</a:t>
            </a:r>
            <a:endParaRPr sz="18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800"/>
              <a:t>‘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28"/>
          <p:cNvSpPr txBox="1"/>
          <p:nvPr/>
        </p:nvSpPr>
        <p:spPr>
          <a:xfrm>
            <a:off x="8316779" y="1362793"/>
            <a:ext cx="1456800" cy="8817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0" spcFirstLastPara="1" rIns="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1800"/>
              <a:t>November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/>
              <a:t>‘</a:t>
            </a:r>
            <a:r>
              <a:rPr b="0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descr="Flag" id="540" name="Google Shape;540;p28"/>
          <p:cNvGrpSpPr/>
          <p:nvPr/>
        </p:nvGrpSpPr>
        <p:grpSpPr>
          <a:xfrm flipH="1">
            <a:off x="4296476" y="3482779"/>
            <a:ext cx="493288" cy="785522"/>
            <a:chOff x="4781706" y="3033064"/>
            <a:chExt cx="533400" cy="763904"/>
          </a:xfrm>
        </p:grpSpPr>
        <p:sp>
          <p:nvSpPr>
            <p:cNvPr id="541" name="Google Shape;541;p28"/>
            <p:cNvSpPr/>
            <p:nvPr/>
          </p:nvSpPr>
          <p:spPr>
            <a:xfrm>
              <a:off x="4781706" y="3034969"/>
              <a:ext cx="57150" cy="761999"/>
            </a:xfrm>
            <a:custGeom>
              <a:rect b="b" l="l" r="r" t="t"/>
              <a:pathLst>
                <a:path extrusionOk="0" h="761999" w="57150">
                  <a:moveTo>
                    <a:pt x="28575" y="0"/>
                  </a:moveTo>
                  <a:cubicBezTo>
                    <a:pt x="12382" y="0"/>
                    <a:pt x="0" y="12382"/>
                    <a:pt x="0" y="28575"/>
                  </a:cubicBezTo>
                  <a:lnTo>
                    <a:pt x="0" y="762000"/>
                  </a:lnTo>
                  <a:lnTo>
                    <a:pt x="57150" y="762000"/>
                  </a:lnTo>
                  <a:lnTo>
                    <a:pt x="57150" y="28575"/>
                  </a:lnTo>
                  <a:cubicBezTo>
                    <a:pt x="57150" y="12382"/>
                    <a:pt x="44768" y="0"/>
                    <a:pt x="28575" y="0"/>
                  </a:cubicBezTo>
                  <a:close/>
                </a:path>
              </a:pathLst>
            </a:custGeom>
            <a:solidFill>
              <a:srgbClr val="57BAB7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4876956" y="3033064"/>
              <a:ext cx="438150" cy="342900"/>
            </a:xfrm>
            <a:custGeom>
              <a:rect b="b" l="l" r="r" t="t"/>
              <a:pathLst>
                <a:path extrusionOk="0" h="342900" w="438150">
                  <a:moveTo>
                    <a:pt x="120968" y="0"/>
                  </a:moveTo>
                  <a:cubicBezTo>
                    <a:pt x="37148" y="0"/>
                    <a:pt x="0" y="27623"/>
                    <a:pt x="0" y="27623"/>
                  </a:cubicBezTo>
                  <a:lnTo>
                    <a:pt x="0" y="342900"/>
                  </a:lnTo>
                  <a:cubicBezTo>
                    <a:pt x="0" y="342900"/>
                    <a:pt x="36195" y="315278"/>
                    <a:pt x="120968" y="315278"/>
                  </a:cubicBezTo>
                  <a:cubicBezTo>
                    <a:pt x="221933" y="315278"/>
                    <a:pt x="320993" y="370523"/>
                    <a:pt x="438150" y="317183"/>
                  </a:cubicBezTo>
                  <a:lnTo>
                    <a:pt x="438150" y="1905"/>
                  </a:lnTo>
                  <a:cubicBezTo>
                    <a:pt x="290513" y="45720"/>
                    <a:pt x="221933" y="0"/>
                    <a:pt x="120968" y="0"/>
                  </a:cubicBezTo>
                  <a:close/>
                </a:path>
              </a:pathLst>
            </a:custGeom>
            <a:solidFill>
              <a:srgbClr val="57BAB7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descr="Flag" id="543" name="Google Shape;543;p28"/>
          <p:cNvGrpSpPr/>
          <p:nvPr/>
        </p:nvGrpSpPr>
        <p:grpSpPr>
          <a:xfrm flipH="1">
            <a:off x="319746" y="4423057"/>
            <a:ext cx="493288" cy="785523"/>
            <a:chOff x="591333" y="3947464"/>
            <a:chExt cx="533400" cy="763904"/>
          </a:xfrm>
        </p:grpSpPr>
        <p:sp>
          <p:nvSpPr>
            <p:cNvPr id="544" name="Google Shape;544;p28"/>
            <p:cNvSpPr/>
            <p:nvPr/>
          </p:nvSpPr>
          <p:spPr>
            <a:xfrm>
              <a:off x="591333" y="3949369"/>
              <a:ext cx="57150" cy="761999"/>
            </a:xfrm>
            <a:custGeom>
              <a:rect b="b" l="l" r="r" t="t"/>
              <a:pathLst>
                <a:path extrusionOk="0" h="761999" w="57150">
                  <a:moveTo>
                    <a:pt x="28575" y="0"/>
                  </a:moveTo>
                  <a:cubicBezTo>
                    <a:pt x="12382" y="0"/>
                    <a:pt x="0" y="12382"/>
                    <a:pt x="0" y="28575"/>
                  </a:cubicBezTo>
                  <a:lnTo>
                    <a:pt x="0" y="762000"/>
                  </a:lnTo>
                  <a:lnTo>
                    <a:pt x="57150" y="762000"/>
                  </a:lnTo>
                  <a:lnTo>
                    <a:pt x="57150" y="28575"/>
                  </a:lnTo>
                  <a:cubicBezTo>
                    <a:pt x="57150" y="12382"/>
                    <a:pt x="44768" y="0"/>
                    <a:pt x="28575" y="0"/>
                  </a:cubicBezTo>
                  <a:close/>
                </a:path>
              </a:pathLst>
            </a:custGeom>
            <a:solidFill>
              <a:srgbClr val="78256E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28"/>
            <p:cNvSpPr/>
            <p:nvPr/>
          </p:nvSpPr>
          <p:spPr>
            <a:xfrm>
              <a:off x="686583" y="3947464"/>
              <a:ext cx="438150" cy="342900"/>
            </a:xfrm>
            <a:custGeom>
              <a:rect b="b" l="l" r="r" t="t"/>
              <a:pathLst>
                <a:path extrusionOk="0" h="342900" w="438150">
                  <a:moveTo>
                    <a:pt x="120968" y="0"/>
                  </a:moveTo>
                  <a:cubicBezTo>
                    <a:pt x="37148" y="0"/>
                    <a:pt x="0" y="27623"/>
                    <a:pt x="0" y="27623"/>
                  </a:cubicBezTo>
                  <a:lnTo>
                    <a:pt x="0" y="342900"/>
                  </a:lnTo>
                  <a:cubicBezTo>
                    <a:pt x="0" y="342900"/>
                    <a:pt x="36195" y="315278"/>
                    <a:pt x="120968" y="315278"/>
                  </a:cubicBezTo>
                  <a:cubicBezTo>
                    <a:pt x="221933" y="315278"/>
                    <a:pt x="320993" y="370523"/>
                    <a:pt x="438150" y="317183"/>
                  </a:cubicBezTo>
                  <a:lnTo>
                    <a:pt x="438150" y="1905"/>
                  </a:lnTo>
                  <a:cubicBezTo>
                    <a:pt x="290513" y="45720"/>
                    <a:pt x="221933" y="0"/>
                    <a:pt x="120968" y="0"/>
                  </a:cubicBezTo>
                  <a:close/>
                </a:path>
              </a:pathLst>
            </a:custGeom>
            <a:solidFill>
              <a:srgbClr val="78256E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descr="Flag" id="546" name="Google Shape;546;p28"/>
          <p:cNvGrpSpPr/>
          <p:nvPr/>
        </p:nvGrpSpPr>
        <p:grpSpPr>
          <a:xfrm flipH="1">
            <a:off x="10279443" y="2126950"/>
            <a:ext cx="493288" cy="785523"/>
            <a:chOff x="6582997" y="1714549"/>
            <a:chExt cx="533400" cy="763904"/>
          </a:xfrm>
        </p:grpSpPr>
        <p:sp>
          <p:nvSpPr>
            <p:cNvPr id="547" name="Google Shape;547;p28"/>
            <p:cNvSpPr/>
            <p:nvPr/>
          </p:nvSpPr>
          <p:spPr>
            <a:xfrm>
              <a:off x="6582997" y="1716454"/>
              <a:ext cx="57150" cy="761999"/>
            </a:xfrm>
            <a:custGeom>
              <a:rect b="b" l="l" r="r" t="t"/>
              <a:pathLst>
                <a:path extrusionOk="0" h="761999" w="57150">
                  <a:moveTo>
                    <a:pt x="28575" y="0"/>
                  </a:moveTo>
                  <a:cubicBezTo>
                    <a:pt x="12382" y="0"/>
                    <a:pt x="0" y="12382"/>
                    <a:pt x="0" y="28575"/>
                  </a:cubicBezTo>
                  <a:lnTo>
                    <a:pt x="0" y="762000"/>
                  </a:lnTo>
                  <a:lnTo>
                    <a:pt x="57150" y="762000"/>
                  </a:lnTo>
                  <a:lnTo>
                    <a:pt x="57150" y="28575"/>
                  </a:lnTo>
                  <a:cubicBezTo>
                    <a:pt x="57150" y="12382"/>
                    <a:pt x="44768" y="0"/>
                    <a:pt x="28575" y="0"/>
                  </a:cubicBezTo>
                  <a:close/>
                </a:path>
              </a:pathLst>
            </a:custGeom>
            <a:solidFill>
              <a:srgbClr val="879637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28"/>
            <p:cNvSpPr/>
            <p:nvPr/>
          </p:nvSpPr>
          <p:spPr>
            <a:xfrm>
              <a:off x="6678247" y="1714549"/>
              <a:ext cx="438150" cy="342900"/>
            </a:xfrm>
            <a:custGeom>
              <a:rect b="b" l="l" r="r" t="t"/>
              <a:pathLst>
                <a:path extrusionOk="0" h="342900" w="438150">
                  <a:moveTo>
                    <a:pt x="120968" y="0"/>
                  </a:moveTo>
                  <a:cubicBezTo>
                    <a:pt x="37148" y="0"/>
                    <a:pt x="0" y="27623"/>
                    <a:pt x="0" y="27623"/>
                  </a:cubicBezTo>
                  <a:lnTo>
                    <a:pt x="0" y="342900"/>
                  </a:lnTo>
                  <a:cubicBezTo>
                    <a:pt x="0" y="342900"/>
                    <a:pt x="36195" y="315278"/>
                    <a:pt x="120968" y="315278"/>
                  </a:cubicBezTo>
                  <a:cubicBezTo>
                    <a:pt x="221933" y="315278"/>
                    <a:pt x="320993" y="370523"/>
                    <a:pt x="438150" y="317183"/>
                  </a:cubicBezTo>
                  <a:lnTo>
                    <a:pt x="438150" y="1905"/>
                  </a:lnTo>
                  <a:cubicBezTo>
                    <a:pt x="290513" y="45720"/>
                    <a:pt x="221933" y="0"/>
                    <a:pt x="120968" y="0"/>
                  </a:cubicBezTo>
                  <a:close/>
                </a:path>
              </a:pathLst>
            </a:custGeom>
            <a:solidFill>
              <a:srgbClr val="879637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descr="Walk" id="549" name="Google Shape;549;p28"/>
          <p:cNvGrpSpPr/>
          <p:nvPr/>
        </p:nvGrpSpPr>
        <p:grpSpPr>
          <a:xfrm>
            <a:off x="1301258" y="4423050"/>
            <a:ext cx="493620" cy="842332"/>
            <a:chOff x="1680630" y="3919844"/>
            <a:chExt cx="533759" cy="819150"/>
          </a:xfrm>
        </p:grpSpPr>
        <p:sp>
          <p:nvSpPr>
            <p:cNvPr id="550" name="Google Shape;550;p28"/>
            <p:cNvSpPr/>
            <p:nvPr/>
          </p:nvSpPr>
          <p:spPr>
            <a:xfrm>
              <a:off x="1919016" y="3919844"/>
              <a:ext cx="152400" cy="152400"/>
            </a:xfrm>
            <a:custGeom>
              <a:rect b="b" l="l" r="r" t="t"/>
              <a:pathLst>
                <a:path extrusionOk="0" h="152400" w="15240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28"/>
            <p:cNvSpPr/>
            <p:nvPr/>
          </p:nvSpPr>
          <p:spPr>
            <a:xfrm>
              <a:off x="1680630" y="4091294"/>
              <a:ext cx="533759" cy="647700"/>
            </a:xfrm>
            <a:custGeom>
              <a:rect b="b" l="l" r="r" t="t"/>
              <a:pathLst>
                <a:path extrusionOk="0" h="647700" w="533759">
                  <a:moveTo>
                    <a:pt x="507943" y="201930"/>
                  </a:moveTo>
                  <a:lnTo>
                    <a:pt x="409835" y="169545"/>
                  </a:lnTo>
                  <a:cubicBezTo>
                    <a:pt x="409835" y="169545"/>
                    <a:pt x="355543" y="43815"/>
                    <a:pt x="353638" y="40005"/>
                  </a:cubicBezTo>
                  <a:cubicBezTo>
                    <a:pt x="340303" y="16193"/>
                    <a:pt x="315538" y="0"/>
                    <a:pt x="286963" y="0"/>
                  </a:cubicBezTo>
                  <a:cubicBezTo>
                    <a:pt x="275533" y="0"/>
                    <a:pt x="264103" y="2857"/>
                    <a:pt x="254578" y="7620"/>
                  </a:cubicBezTo>
                  <a:lnTo>
                    <a:pt x="121228" y="60007"/>
                  </a:lnTo>
                  <a:cubicBezTo>
                    <a:pt x="111703" y="63818"/>
                    <a:pt x="104083" y="71438"/>
                    <a:pt x="100273" y="80963"/>
                  </a:cubicBezTo>
                  <a:lnTo>
                    <a:pt x="52648" y="195263"/>
                  </a:lnTo>
                  <a:cubicBezTo>
                    <a:pt x="45028" y="214313"/>
                    <a:pt x="53600" y="237173"/>
                    <a:pt x="73603" y="244793"/>
                  </a:cubicBezTo>
                  <a:cubicBezTo>
                    <a:pt x="78365" y="246698"/>
                    <a:pt x="83128" y="247650"/>
                    <a:pt x="87890" y="247650"/>
                  </a:cubicBezTo>
                  <a:cubicBezTo>
                    <a:pt x="103130" y="247650"/>
                    <a:pt x="117418" y="239077"/>
                    <a:pt x="123133" y="223838"/>
                  </a:cubicBezTo>
                  <a:lnTo>
                    <a:pt x="162185" y="124777"/>
                  </a:lnTo>
                  <a:lnTo>
                    <a:pt x="202190" y="109538"/>
                  </a:lnTo>
                  <a:lnTo>
                    <a:pt x="136468" y="430530"/>
                  </a:lnTo>
                  <a:lnTo>
                    <a:pt x="8833" y="585788"/>
                  </a:lnTo>
                  <a:cubicBezTo>
                    <a:pt x="-4502" y="601980"/>
                    <a:pt x="-2597" y="625793"/>
                    <a:pt x="13595" y="639128"/>
                  </a:cubicBezTo>
                  <a:cubicBezTo>
                    <a:pt x="20263" y="644843"/>
                    <a:pt x="28835" y="647700"/>
                    <a:pt x="37408" y="647700"/>
                  </a:cubicBezTo>
                  <a:cubicBezTo>
                    <a:pt x="48838" y="647700"/>
                    <a:pt x="59315" y="642938"/>
                    <a:pt x="66935" y="633413"/>
                  </a:cubicBezTo>
                  <a:lnTo>
                    <a:pt x="200285" y="471488"/>
                  </a:lnTo>
                  <a:cubicBezTo>
                    <a:pt x="204095" y="466725"/>
                    <a:pt x="206953" y="461010"/>
                    <a:pt x="207905" y="455295"/>
                  </a:cubicBezTo>
                  <a:lnTo>
                    <a:pt x="230765" y="344805"/>
                  </a:lnTo>
                  <a:lnTo>
                    <a:pt x="333635" y="419100"/>
                  </a:lnTo>
                  <a:lnTo>
                    <a:pt x="333635" y="609600"/>
                  </a:lnTo>
                  <a:cubicBezTo>
                    <a:pt x="333635" y="630555"/>
                    <a:pt x="350780" y="647700"/>
                    <a:pt x="371735" y="647700"/>
                  </a:cubicBezTo>
                  <a:cubicBezTo>
                    <a:pt x="392690" y="647700"/>
                    <a:pt x="409835" y="630555"/>
                    <a:pt x="409835" y="609600"/>
                  </a:cubicBezTo>
                  <a:lnTo>
                    <a:pt x="409835" y="400050"/>
                  </a:lnTo>
                  <a:cubicBezTo>
                    <a:pt x="409835" y="387668"/>
                    <a:pt x="404120" y="376238"/>
                    <a:pt x="394595" y="369570"/>
                  </a:cubicBezTo>
                  <a:lnTo>
                    <a:pt x="302203" y="301943"/>
                  </a:lnTo>
                  <a:lnTo>
                    <a:pt x="327920" y="173355"/>
                  </a:lnTo>
                  <a:lnTo>
                    <a:pt x="346018" y="215265"/>
                  </a:lnTo>
                  <a:cubicBezTo>
                    <a:pt x="350780" y="224790"/>
                    <a:pt x="358400" y="232410"/>
                    <a:pt x="368878" y="236220"/>
                  </a:cubicBezTo>
                  <a:lnTo>
                    <a:pt x="483178" y="274320"/>
                  </a:lnTo>
                  <a:cubicBezTo>
                    <a:pt x="486988" y="275273"/>
                    <a:pt x="490798" y="276225"/>
                    <a:pt x="495560" y="276225"/>
                  </a:cubicBezTo>
                  <a:cubicBezTo>
                    <a:pt x="511753" y="276225"/>
                    <a:pt x="526040" y="265748"/>
                    <a:pt x="531755" y="250508"/>
                  </a:cubicBezTo>
                  <a:cubicBezTo>
                    <a:pt x="538423" y="230505"/>
                    <a:pt x="527945" y="208598"/>
                    <a:pt x="507943" y="2019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descr="Run" id="552" name="Google Shape;552;p28"/>
          <p:cNvGrpSpPr/>
          <p:nvPr/>
        </p:nvGrpSpPr>
        <p:grpSpPr>
          <a:xfrm>
            <a:off x="5486762" y="3519034"/>
            <a:ext cx="665229" cy="842332"/>
            <a:chOff x="6002653" y="3010743"/>
            <a:chExt cx="719322" cy="819150"/>
          </a:xfrm>
        </p:grpSpPr>
        <p:sp>
          <p:nvSpPr>
            <p:cNvPr id="553" name="Google Shape;553;p28"/>
            <p:cNvSpPr/>
            <p:nvPr/>
          </p:nvSpPr>
          <p:spPr>
            <a:xfrm>
              <a:off x="6440804" y="3010743"/>
              <a:ext cx="152400" cy="152400"/>
            </a:xfrm>
            <a:custGeom>
              <a:rect b="b" l="l" r="r" t="t"/>
              <a:pathLst>
                <a:path extrusionOk="0" h="152400" w="152400">
                  <a:moveTo>
                    <a:pt x="152400" y="76200"/>
                  </a:moveTo>
                  <a:cubicBezTo>
                    <a:pt x="152400" y="118284"/>
                    <a:pt x="118284" y="152400"/>
                    <a:pt x="76200" y="152400"/>
                  </a:cubicBez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28"/>
            <p:cNvSpPr/>
            <p:nvPr/>
          </p:nvSpPr>
          <p:spPr>
            <a:xfrm>
              <a:off x="6002653" y="3172668"/>
              <a:ext cx="719322" cy="657225"/>
            </a:xfrm>
            <a:custGeom>
              <a:rect b="b" l="l" r="r" t="t"/>
              <a:pathLst>
                <a:path extrusionOk="0" h="657225" w="719322">
                  <a:moveTo>
                    <a:pt x="699135" y="19050"/>
                  </a:moveTo>
                  <a:cubicBezTo>
                    <a:pt x="680085" y="9525"/>
                    <a:pt x="657225" y="16193"/>
                    <a:pt x="647700" y="35243"/>
                  </a:cubicBezTo>
                  <a:lnTo>
                    <a:pt x="614363" y="98107"/>
                  </a:lnTo>
                  <a:lnTo>
                    <a:pt x="467678" y="5715"/>
                  </a:lnTo>
                  <a:cubicBezTo>
                    <a:pt x="461963" y="1905"/>
                    <a:pt x="455295" y="0"/>
                    <a:pt x="447675" y="0"/>
                  </a:cubicBezTo>
                  <a:lnTo>
                    <a:pt x="285750" y="0"/>
                  </a:lnTo>
                  <a:cubicBezTo>
                    <a:pt x="271463" y="0"/>
                    <a:pt x="259080" y="7620"/>
                    <a:pt x="252413" y="20003"/>
                  </a:cubicBezTo>
                  <a:lnTo>
                    <a:pt x="190500" y="134302"/>
                  </a:lnTo>
                  <a:cubicBezTo>
                    <a:pt x="180023" y="152400"/>
                    <a:pt x="187643" y="176213"/>
                    <a:pt x="205740" y="185738"/>
                  </a:cubicBezTo>
                  <a:cubicBezTo>
                    <a:pt x="211455" y="188595"/>
                    <a:pt x="218122" y="190500"/>
                    <a:pt x="223838" y="190500"/>
                  </a:cubicBezTo>
                  <a:cubicBezTo>
                    <a:pt x="237172" y="190500"/>
                    <a:pt x="250508" y="182880"/>
                    <a:pt x="257175" y="170498"/>
                  </a:cubicBezTo>
                  <a:lnTo>
                    <a:pt x="308610" y="76200"/>
                  </a:lnTo>
                  <a:lnTo>
                    <a:pt x="364808" y="76200"/>
                  </a:lnTo>
                  <a:lnTo>
                    <a:pt x="196215" y="390525"/>
                  </a:lnTo>
                  <a:lnTo>
                    <a:pt x="38100" y="390525"/>
                  </a:lnTo>
                  <a:cubicBezTo>
                    <a:pt x="17145" y="390525"/>
                    <a:pt x="0" y="407670"/>
                    <a:pt x="0" y="428625"/>
                  </a:cubicBezTo>
                  <a:cubicBezTo>
                    <a:pt x="0" y="449580"/>
                    <a:pt x="17145" y="466725"/>
                    <a:pt x="38100" y="466725"/>
                  </a:cubicBezTo>
                  <a:lnTo>
                    <a:pt x="219075" y="466725"/>
                  </a:lnTo>
                  <a:cubicBezTo>
                    <a:pt x="233363" y="466725"/>
                    <a:pt x="245745" y="459105"/>
                    <a:pt x="252413" y="446723"/>
                  </a:cubicBezTo>
                  <a:lnTo>
                    <a:pt x="319088" y="323850"/>
                  </a:lnTo>
                  <a:lnTo>
                    <a:pt x="428625" y="425767"/>
                  </a:lnTo>
                  <a:lnTo>
                    <a:pt x="420053" y="617220"/>
                  </a:lnTo>
                  <a:cubicBezTo>
                    <a:pt x="418148" y="638175"/>
                    <a:pt x="434340" y="656273"/>
                    <a:pt x="455295" y="657225"/>
                  </a:cubicBezTo>
                  <a:cubicBezTo>
                    <a:pt x="456248" y="657225"/>
                    <a:pt x="456248" y="657225"/>
                    <a:pt x="457200" y="657225"/>
                  </a:cubicBezTo>
                  <a:cubicBezTo>
                    <a:pt x="477203" y="657225"/>
                    <a:pt x="494348" y="641033"/>
                    <a:pt x="495300" y="621030"/>
                  </a:cubicBezTo>
                  <a:lnTo>
                    <a:pt x="504825" y="411480"/>
                  </a:lnTo>
                  <a:cubicBezTo>
                    <a:pt x="505778" y="400050"/>
                    <a:pt x="501015" y="389573"/>
                    <a:pt x="492443" y="381953"/>
                  </a:cubicBezTo>
                  <a:lnTo>
                    <a:pt x="400050" y="296228"/>
                  </a:lnTo>
                  <a:lnTo>
                    <a:pt x="497205" y="115252"/>
                  </a:lnTo>
                  <a:lnTo>
                    <a:pt x="607695" y="184785"/>
                  </a:lnTo>
                  <a:cubicBezTo>
                    <a:pt x="616268" y="190500"/>
                    <a:pt x="627698" y="192405"/>
                    <a:pt x="638175" y="189548"/>
                  </a:cubicBezTo>
                  <a:cubicBezTo>
                    <a:pt x="648653" y="186690"/>
                    <a:pt x="657225" y="180023"/>
                    <a:pt x="661988" y="170498"/>
                  </a:cubicBezTo>
                  <a:lnTo>
                    <a:pt x="714375" y="70485"/>
                  </a:lnTo>
                  <a:cubicBezTo>
                    <a:pt x="724853" y="52388"/>
                    <a:pt x="718185" y="29528"/>
                    <a:pt x="699135" y="190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5" name="Google Shape;555;p28"/>
          <p:cNvSpPr/>
          <p:nvPr/>
        </p:nvSpPr>
        <p:spPr>
          <a:xfrm>
            <a:off x="10254420" y="3168750"/>
            <a:ext cx="1937700" cy="3688800"/>
          </a:xfrm>
          <a:prstGeom prst="rect">
            <a:avLst/>
          </a:prstGeom>
          <a:solidFill>
            <a:srgbClr val="BDBDBD"/>
          </a:solidFill>
          <a:ln>
            <a:noFill/>
          </a:ln>
        </p:spPr>
        <p:txBody>
          <a:bodyPr anchorCtr="0" anchor="t" bIns="60925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 Live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28"/>
          <p:cNvSpPr/>
          <p:nvPr/>
        </p:nvSpPr>
        <p:spPr>
          <a:xfrm>
            <a:off x="10250554" y="2950809"/>
            <a:ext cx="1937700" cy="257700"/>
          </a:xfrm>
          <a:prstGeom prst="rect">
            <a:avLst/>
          </a:prstGeom>
          <a:solidFill>
            <a:srgbClr val="37474F"/>
          </a:solidFill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7" name="Google Shape;557;p28"/>
          <p:cNvGrpSpPr/>
          <p:nvPr/>
        </p:nvGrpSpPr>
        <p:grpSpPr>
          <a:xfrm>
            <a:off x="566389" y="6162056"/>
            <a:ext cx="11625338" cy="695583"/>
            <a:chOff x="424802" y="4621658"/>
            <a:chExt cx="8719222" cy="521700"/>
          </a:xfrm>
        </p:grpSpPr>
        <p:sp>
          <p:nvSpPr>
            <p:cNvPr id="558" name="Google Shape;558;p28"/>
            <p:cNvSpPr/>
            <p:nvPr/>
          </p:nvSpPr>
          <p:spPr>
            <a:xfrm>
              <a:off x="424802" y="4621658"/>
              <a:ext cx="1453200" cy="521700"/>
            </a:xfrm>
            <a:prstGeom prst="rect">
              <a:avLst/>
            </a:prstGeom>
            <a:solidFill>
              <a:srgbClr val="5BB4E5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2025</a:t>
              </a:r>
              <a:endParaRPr b="1" i="0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8"/>
            <p:cNvSpPr/>
            <p:nvPr/>
          </p:nvSpPr>
          <p:spPr>
            <a:xfrm>
              <a:off x="1878000" y="4621658"/>
              <a:ext cx="1453200" cy="521700"/>
            </a:xfrm>
            <a:prstGeom prst="rect">
              <a:avLst/>
            </a:prstGeom>
            <a:solidFill>
              <a:srgbClr val="0057B8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25/26</a:t>
              </a:r>
              <a:endParaRPr b="1" i="0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8"/>
            <p:cNvSpPr/>
            <p:nvPr/>
          </p:nvSpPr>
          <p:spPr>
            <a:xfrm>
              <a:off x="3331198" y="4621658"/>
              <a:ext cx="1453200" cy="521700"/>
            </a:xfrm>
            <a:prstGeom prst="rect">
              <a:avLst/>
            </a:prstGeom>
            <a:solidFill>
              <a:srgbClr val="5BB4E5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2026</a:t>
              </a:r>
              <a:endParaRPr b="1" i="0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8"/>
            <p:cNvSpPr/>
            <p:nvPr/>
          </p:nvSpPr>
          <p:spPr>
            <a:xfrm>
              <a:off x="4784395" y="4621658"/>
              <a:ext cx="1453200" cy="521700"/>
            </a:xfrm>
            <a:prstGeom prst="rect">
              <a:avLst/>
            </a:prstGeom>
            <a:solidFill>
              <a:srgbClr val="0057B8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2026</a:t>
              </a:r>
              <a:endParaRPr b="1" i="0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8"/>
            <p:cNvSpPr/>
            <p:nvPr/>
          </p:nvSpPr>
          <p:spPr>
            <a:xfrm>
              <a:off x="6237593" y="4621658"/>
              <a:ext cx="1453200" cy="521700"/>
            </a:xfrm>
            <a:prstGeom prst="rect">
              <a:avLst/>
            </a:prstGeom>
            <a:solidFill>
              <a:srgbClr val="5BB4E5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2026</a:t>
              </a:r>
              <a:endParaRPr b="1" i="0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8"/>
            <p:cNvSpPr/>
            <p:nvPr/>
          </p:nvSpPr>
          <p:spPr>
            <a:xfrm>
              <a:off x="7690824" y="4621658"/>
              <a:ext cx="1453200" cy="521700"/>
            </a:xfrm>
            <a:prstGeom prst="rect">
              <a:avLst/>
            </a:prstGeom>
            <a:solidFill>
              <a:srgbClr val="0057B8"/>
            </a:solidFill>
            <a:ln>
              <a:noFill/>
            </a:ln>
          </p:spPr>
          <p:txBody>
            <a:bodyPr anchorCtr="0" anchor="ctr" bIns="60925" lIns="121900" spcFirstLastPara="1" rIns="121900" wrap="square" tIns="609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202</a:t>
              </a:r>
              <a:r>
                <a:rPr b="1" lang="en-US" sz="4000">
                  <a:solidFill>
                    <a:srgbClr val="FFFFFF"/>
                  </a:solidFill>
                </a:rPr>
                <a:t>7</a:t>
              </a:r>
              <a:endParaRPr b="1" i="0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4" name="Google Shape;564;p28"/>
          <p:cNvSpPr txBox="1"/>
          <p:nvPr/>
        </p:nvSpPr>
        <p:spPr>
          <a:xfrm>
            <a:off x="10220449" y="832300"/>
            <a:ext cx="1746900" cy="7857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0" spcFirstLastPara="1" rIns="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1800"/>
              <a:t>February</a:t>
            </a:r>
            <a:r>
              <a:rPr lang="en-US" sz="1800"/>
              <a:t> ‘27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13863" y="2041818"/>
            <a:ext cx="665246" cy="919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997ec0a752_1_8"/>
          <p:cNvSpPr txBox="1"/>
          <p:nvPr>
            <p:ph idx="2" type="ctrTitle"/>
          </p:nvPr>
        </p:nvSpPr>
        <p:spPr>
          <a:xfrm>
            <a:off x="455150" y="573875"/>
            <a:ext cx="9581700" cy="5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Next Steps </a:t>
            </a:r>
            <a:endParaRPr/>
          </a:p>
        </p:txBody>
      </p:sp>
      <p:sp>
        <p:nvSpPr>
          <p:cNvPr id="571" name="Google Shape;571;g3997ec0a752_1_8"/>
          <p:cNvSpPr txBox="1"/>
          <p:nvPr>
            <p:ph type="ctrTitle"/>
          </p:nvPr>
        </p:nvSpPr>
        <p:spPr>
          <a:xfrm>
            <a:off x="1354150" y="1912600"/>
            <a:ext cx="8374500" cy="46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Continue to engage with us 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Market </a:t>
            </a:r>
            <a:r>
              <a:rPr b="0" lang="en-US" sz="1600"/>
              <a:t>consultation</a:t>
            </a:r>
            <a:endParaRPr b="0" sz="16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		-General Terms (previously core terms)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		-CCS Lease terms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		-Draft framework specification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0" lang="en-US" sz="1600"/>
              <a:t>Feed back your thoughts and views</a:t>
            </a:r>
            <a:endParaRPr b="0" sz="16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0" lang="en-US" sz="1600"/>
              <a:t>Help us</a:t>
            </a:r>
            <a:r>
              <a:rPr lang="en-US"/>
              <a:t> to </a:t>
            </a:r>
            <a:r>
              <a:rPr b="0" lang="en-US" sz="1600"/>
              <a:t>define weight </a:t>
            </a:r>
            <a:r>
              <a:rPr lang="en-US"/>
              <a:t>segmentation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Contact us if you have further questions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Today’s slides will be shared on the CCS upcoming agreements page for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RM6392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           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600">
              <a:solidFill>
                <a:srgbClr val="4D4E53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9"/>
          <p:cNvSpPr txBox="1"/>
          <p:nvPr>
            <p:ph type="ctrTitle"/>
          </p:nvPr>
        </p:nvSpPr>
        <p:spPr>
          <a:xfrm>
            <a:off x="4082400" y="851975"/>
            <a:ext cx="7755900" cy="58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register on the following systems: </a:t>
            </a:r>
            <a:endParaRPr/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u="sng">
                <a:solidFill>
                  <a:schemeClr val="hlink"/>
                </a:solidFill>
                <a:hlinkClick r:id="rId3"/>
              </a:rPr>
              <a:t>Find a Tender</a:t>
            </a:r>
            <a:endParaRPr/>
          </a:p>
          <a:p>
            <a: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 u="sng">
                <a:solidFill>
                  <a:schemeClr val="hlink"/>
                </a:solidFill>
                <a:hlinkClick r:id="rId4"/>
              </a:rPr>
              <a:t>CCS eSourcing tool</a:t>
            </a:r>
            <a:endParaRPr/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bookmark and keep checking for updates on the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CCS upcoming deals webpage</a:t>
            </a:r>
            <a:endParaRPr/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get ready to meet policy requirements: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obtain your Cyber Essentials certification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review the Prompt Payment policy and check your processes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attend one of CCS supplier sessions on </a:t>
            </a:r>
            <a:r>
              <a:rPr lang="en-US" u="sng">
                <a:solidFill>
                  <a:schemeClr val="hlink"/>
                </a:solidFill>
                <a:hlinkClick r:id="rId6"/>
              </a:rPr>
              <a:t>carbon reduction plans </a:t>
            </a:r>
            <a:r>
              <a:rPr lang="en-US"/>
              <a:t>and ensure you have a live CRP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review and sign up to the </a:t>
            </a:r>
            <a:r>
              <a:rPr lang="en-US" u="sng">
                <a:solidFill>
                  <a:schemeClr val="hlink"/>
                </a:solidFill>
                <a:hlinkClick r:id="rId7"/>
              </a:rPr>
              <a:t>DfBB</a:t>
            </a:r>
            <a:r>
              <a:rPr lang="en-US"/>
              <a:t> programme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request instruction pack for fleet portal interface</a:t>
            </a:r>
            <a:endParaRPr/>
          </a:p>
        </p:txBody>
      </p:sp>
      <p:sp>
        <p:nvSpPr>
          <p:cNvPr id="577" name="Google Shape;577;p29"/>
          <p:cNvSpPr txBox="1"/>
          <p:nvPr>
            <p:ph idx="2" type="ctrTitle"/>
          </p:nvPr>
        </p:nvSpPr>
        <p:spPr>
          <a:xfrm>
            <a:off x="378950" y="851975"/>
            <a:ext cx="3056400" cy="16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Things you can do now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4"/>
          <p:cNvSpPr txBox="1"/>
          <p:nvPr>
            <p:ph type="ctrTitle"/>
          </p:nvPr>
        </p:nvSpPr>
        <p:spPr>
          <a:xfrm>
            <a:off x="3550450" y="2665775"/>
            <a:ext cx="7014000" cy="25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000"/>
              <a:t>Thank you for taking the time to join us today, we hope the event has been informative 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400"/>
              <a:t>Contact us: </a:t>
            </a:r>
            <a:r>
              <a:rPr lang="en-US" sz="2400" u="sng">
                <a:solidFill>
                  <a:schemeClr val="hlink"/>
                </a:solidFill>
                <a:hlinkClick r:id="rId3"/>
              </a:rPr>
              <a:t>RM6392@crowncommercial.gov.uk</a:t>
            </a:r>
            <a:r>
              <a:rPr lang="en-US" sz="2400"/>
              <a:t> 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583" name="Google Shape;583;p34"/>
          <p:cNvSpPr txBox="1"/>
          <p:nvPr>
            <p:ph idx="2" type="ctrTitle"/>
          </p:nvPr>
        </p:nvSpPr>
        <p:spPr>
          <a:xfrm>
            <a:off x="3041050" y="903597"/>
            <a:ext cx="75234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5700"/>
              <a:t>Thank You</a:t>
            </a:r>
            <a:endParaRPr sz="57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0"/>
          <p:cNvSpPr txBox="1"/>
          <p:nvPr>
            <p:ph idx="2" type="ctrTitle"/>
          </p:nvPr>
        </p:nvSpPr>
        <p:spPr>
          <a:xfrm>
            <a:off x="1451650" y="2873600"/>
            <a:ext cx="31479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u="sng"/>
              <a:t>info@crowncommercial.gov.uk</a:t>
            </a:r>
            <a:endParaRPr u="sng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/>
              <a:t>0345 410 2222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 u="sng"/>
              <a:t>www.crowncommercial.gov.uk</a:t>
            </a:r>
            <a:endParaRPr u="sng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4d07402968f14087_1668"/>
          <p:cNvSpPr txBox="1"/>
          <p:nvPr>
            <p:ph idx="2" type="ctrTitle"/>
          </p:nvPr>
        </p:nvSpPr>
        <p:spPr>
          <a:xfrm>
            <a:off x="398125" y="691875"/>
            <a:ext cx="95817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-US"/>
              <a:t>Housekeeping </a:t>
            </a:r>
            <a:endParaRPr b="1"/>
          </a:p>
        </p:txBody>
      </p:sp>
      <p:grpSp>
        <p:nvGrpSpPr>
          <p:cNvPr id="315" name="Google Shape;315;g4d07402968f14087_1668"/>
          <p:cNvGrpSpPr/>
          <p:nvPr/>
        </p:nvGrpSpPr>
        <p:grpSpPr>
          <a:xfrm>
            <a:off x="310613" y="1535006"/>
            <a:ext cx="647160" cy="659270"/>
            <a:chOff x="310613" y="1639531"/>
            <a:chExt cx="647160" cy="659270"/>
          </a:xfrm>
        </p:grpSpPr>
        <p:sp>
          <p:nvSpPr>
            <p:cNvPr id="316" name="Google Shape;316;g4d07402968f14087_1668"/>
            <p:cNvSpPr/>
            <p:nvPr/>
          </p:nvSpPr>
          <p:spPr>
            <a:xfrm>
              <a:off x="310613" y="1639531"/>
              <a:ext cx="647160" cy="659270"/>
            </a:xfrm>
            <a:custGeom>
              <a:rect b="b" l="l" r="r" t="t"/>
              <a:pathLst>
                <a:path extrusionOk="0" h="2540" w="2540">
                  <a:moveTo>
                    <a:pt x="2539" y="1269"/>
                  </a:moveTo>
                  <a:lnTo>
                    <a:pt x="2539" y="1269"/>
                  </a:lnTo>
                  <a:cubicBezTo>
                    <a:pt x="2539" y="1971"/>
                    <a:pt x="1970" y="2539"/>
                    <a:pt x="1269" y="2539"/>
                  </a:cubicBezTo>
                  <a:lnTo>
                    <a:pt x="1269" y="2539"/>
                  </a:lnTo>
                  <a:cubicBezTo>
                    <a:pt x="569" y="2539"/>
                    <a:pt x="0" y="1971"/>
                    <a:pt x="0" y="1269"/>
                  </a:cubicBezTo>
                  <a:lnTo>
                    <a:pt x="0" y="1269"/>
                  </a:lnTo>
                  <a:cubicBezTo>
                    <a:pt x="0" y="568"/>
                    <a:pt x="569" y="0"/>
                    <a:pt x="1269" y="0"/>
                  </a:cubicBezTo>
                  <a:lnTo>
                    <a:pt x="1269" y="0"/>
                  </a:lnTo>
                  <a:cubicBezTo>
                    <a:pt x="1970" y="0"/>
                    <a:pt x="2539" y="568"/>
                    <a:pt x="2539" y="1269"/>
                  </a:cubicBezTo>
                </a:path>
              </a:pathLst>
            </a:custGeom>
            <a:solidFill>
              <a:srgbClr val="FF4E21"/>
            </a:solidFill>
            <a:ln>
              <a:noFill/>
            </a:ln>
          </p:spPr>
          <p:txBody>
            <a:bodyPr anchorCtr="0" anchor="ctr" bIns="12875" lIns="25725" spcFirstLastPara="1" rIns="25725" wrap="square" tIns="12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17" name="Google Shape;317;g4d07402968f14087_1668"/>
            <p:cNvSpPr/>
            <p:nvPr/>
          </p:nvSpPr>
          <p:spPr>
            <a:xfrm>
              <a:off x="510131" y="1844781"/>
              <a:ext cx="251523" cy="248768"/>
            </a:xfrm>
            <a:custGeom>
              <a:rect b="b" l="l" r="r" t="t"/>
              <a:pathLst>
                <a:path extrusionOk="0" h="174268" w="179020">
                  <a:moveTo>
                    <a:pt x="169069" y="115887"/>
                  </a:moveTo>
                  <a:cubicBezTo>
                    <a:pt x="174597" y="115887"/>
                    <a:pt x="179020" y="120212"/>
                    <a:pt x="179020" y="125617"/>
                  </a:cubicBezTo>
                  <a:lnTo>
                    <a:pt x="179020" y="164535"/>
                  </a:lnTo>
                  <a:cubicBezTo>
                    <a:pt x="179020" y="169941"/>
                    <a:pt x="174597" y="174265"/>
                    <a:pt x="169069" y="174265"/>
                  </a:cubicBezTo>
                  <a:cubicBezTo>
                    <a:pt x="163541" y="174265"/>
                    <a:pt x="158750" y="169941"/>
                    <a:pt x="158750" y="164535"/>
                  </a:cubicBezTo>
                  <a:lnTo>
                    <a:pt x="158750" y="125617"/>
                  </a:lnTo>
                  <a:cubicBezTo>
                    <a:pt x="158750" y="120212"/>
                    <a:pt x="163541" y="115887"/>
                    <a:pt x="169069" y="115887"/>
                  </a:cubicBezTo>
                  <a:close/>
                  <a:moveTo>
                    <a:pt x="116313" y="77787"/>
                  </a:moveTo>
                  <a:cubicBezTo>
                    <a:pt x="121841" y="77787"/>
                    <a:pt x="126632" y="82075"/>
                    <a:pt x="126632" y="87435"/>
                  </a:cubicBezTo>
                  <a:lnTo>
                    <a:pt x="126632" y="164620"/>
                  </a:lnTo>
                  <a:cubicBezTo>
                    <a:pt x="126632" y="169980"/>
                    <a:pt x="121841" y="174268"/>
                    <a:pt x="116313" y="174268"/>
                  </a:cubicBezTo>
                  <a:cubicBezTo>
                    <a:pt x="110785" y="174268"/>
                    <a:pt x="106363" y="169980"/>
                    <a:pt x="106363" y="164620"/>
                  </a:cubicBezTo>
                  <a:lnTo>
                    <a:pt x="106363" y="87435"/>
                  </a:lnTo>
                  <a:cubicBezTo>
                    <a:pt x="106363" y="82075"/>
                    <a:pt x="110785" y="77787"/>
                    <a:pt x="116313" y="77787"/>
                  </a:cubicBezTo>
                  <a:close/>
                  <a:moveTo>
                    <a:pt x="63926" y="38100"/>
                  </a:moveTo>
                  <a:cubicBezTo>
                    <a:pt x="69822" y="38100"/>
                    <a:pt x="74245" y="42423"/>
                    <a:pt x="74245" y="47826"/>
                  </a:cubicBezTo>
                  <a:lnTo>
                    <a:pt x="74245" y="164539"/>
                  </a:lnTo>
                  <a:cubicBezTo>
                    <a:pt x="74245" y="169942"/>
                    <a:pt x="69822" y="174265"/>
                    <a:pt x="63926" y="174265"/>
                  </a:cubicBezTo>
                  <a:cubicBezTo>
                    <a:pt x="58766" y="174265"/>
                    <a:pt x="53975" y="169942"/>
                    <a:pt x="53975" y="164539"/>
                  </a:cubicBezTo>
                  <a:lnTo>
                    <a:pt x="53975" y="47826"/>
                  </a:lnTo>
                  <a:cubicBezTo>
                    <a:pt x="53975" y="42423"/>
                    <a:pt x="58766" y="38100"/>
                    <a:pt x="63926" y="38100"/>
                  </a:cubicBezTo>
                  <a:close/>
                  <a:moveTo>
                    <a:pt x="9352" y="0"/>
                  </a:moveTo>
                  <a:cubicBezTo>
                    <a:pt x="14548" y="0"/>
                    <a:pt x="18704" y="4303"/>
                    <a:pt x="18704" y="9682"/>
                  </a:cubicBezTo>
                  <a:lnTo>
                    <a:pt x="18704" y="164585"/>
                  </a:lnTo>
                  <a:cubicBezTo>
                    <a:pt x="18704" y="169964"/>
                    <a:pt x="14548" y="174267"/>
                    <a:pt x="9352" y="174267"/>
                  </a:cubicBezTo>
                  <a:cubicBezTo>
                    <a:pt x="4157" y="174267"/>
                    <a:pt x="0" y="169964"/>
                    <a:pt x="0" y="164585"/>
                  </a:cubicBezTo>
                  <a:lnTo>
                    <a:pt x="0" y="9682"/>
                  </a:lnTo>
                  <a:cubicBezTo>
                    <a:pt x="0" y="4303"/>
                    <a:pt x="4157" y="0"/>
                    <a:pt x="93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875" lIns="25725" spcFirstLastPara="1" rIns="25725" wrap="square" tIns="12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318" name="Google Shape;318;g4d07402968f14087_1668"/>
          <p:cNvSpPr txBox="1"/>
          <p:nvPr/>
        </p:nvSpPr>
        <p:spPr>
          <a:xfrm>
            <a:off x="1143423" y="1562563"/>
            <a:ext cx="3289200" cy="272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875" lIns="25725" spcFirstLastPara="1" rIns="25725" wrap="square" tIns="12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US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Please stay on mute</a:t>
            </a:r>
            <a:endParaRPr b="0" i="0" sz="16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4d07402968f14087_1668"/>
          <p:cNvSpPr txBox="1"/>
          <p:nvPr/>
        </p:nvSpPr>
        <p:spPr>
          <a:xfrm>
            <a:off x="1143425" y="1796388"/>
            <a:ext cx="10816800" cy="5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875" lIns="25725" spcFirstLastPara="1" rIns="25725" wrap="square" tIns="128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attendees are requested to mute their sound to avoid background noise/distractions.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1600"/>
              <a:t>Please add any questions you may have to the</a:t>
            </a:r>
            <a:r>
              <a:rPr b="1" lang="en-US" sz="1600"/>
              <a:t> </a:t>
            </a:r>
            <a:r>
              <a:rPr b="1" i="0" lang="en-US" sz="1600" u="none" cap="none" strike="noStrike">
                <a:solidFill>
                  <a:srgbClr val="000000"/>
                </a:solidFill>
              </a:rPr>
              <a:t>chat function</a:t>
            </a:r>
            <a:r>
              <a:rPr b="1" lang="en-US" sz="1600"/>
              <a:t> </a:t>
            </a:r>
            <a:r>
              <a:rPr lang="en-US" sz="1600"/>
              <a:t>and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</a:t>
            </a:r>
            <a:r>
              <a:rPr lang="en-US" sz="1600"/>
              <a:t>’ll </a:t>
            </a:r>
            <a:r>
              <a:rPr b="0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respond</a:t>
            </a:r>
            <a:r>
              <a:rPr lang="en-US" sz="1600"/>
              <a:t> at the end of the presentation </a:t>
            </a: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4d07402968f14087_1668"/>
          <p:cNvSpPr/>
          <p:nvPr/>
        </p:nvSpPr>
        <p:spPr>
          <a:xfrm>
            <a:off x="310613" y="3895855"/>
            <a:ext cx="647160" cy="659270"/>
          </a:xfrm>
          <a:custGeom>
            <a:rect b="b" l="l" r="r" t="t"/>
            <a:pathLst>
              <a:path extrusionOk="0" h="2539" w="2540">
                <a:moveTo>
                  <a:pt x="2539" y="1269"/>
                </a:moveTo>
                <a:lnTo>
                  <a:pt x="2539" y="1269"/>
                </a:lnTo>
                <a:cubicBezTo>
                  <a:pt x="2539" y="1970"/>
                  <a:pt x="1970" y="2538"/>
                  <a:pt x="1269" y="2538"/>
                </a:cubicBezTo>
                <a:lnTo>
                  <a:pt x="1269" y="2538"/>
                </a:lnTo>
                <a:cubicBezTo>
                  <a:pt x="569" y="2538"/>
                  <a:pt x="0" y="1970"/>
                  <a:pt x="0" y="1269"/>
                </a:cubicBezTo>
                <a:lnTo>
                  <a:pt x="0" y="1269"/>
                </a:lnTo>
                <a:cubicBezTo>
                  <a:pt x="0" y="568"/>
                  <a:pt x="569" y="0"/>
                  <a:pt x="1269" y="0"/>
                </a:cubicBezTo>
                <a:lnTo>
                  <a:pt x="1269" y="0"/>
                </a:lnTo>
                <a:cubicBezTo>
                  <a:pt x="1970" y="0"/>
                  <a:pt x="2539" y="568"/>
                  <a:pt x="2539" y="1269"/>
                </a:cubicBezTo>
              </a:path>
            </a:pathLst>
          </a:custGeom>
          <a:solidFill>
            <a:srgbClr val="699AFF"/>
          </a:solidFill>
          <a:ln>
            <a:noFill/>
          </a:ln>
        </p:spPr>
        <p:txBody>
          <a:bodyPr anchorCtr="0" anchor="ctr" bIns="12875" lIns="25725" spcFirstLastPara="1" rIns="25725" wrap="square" tIns="12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321" name="Google Shape;321;g4d07402968f14087_1668"/>
          <p:cNvGrpSpPr/>
          <p:nvPr/>
        </p:nvGrpSpPr>
        <p:grpSpPr>
          <a:xfrm>
            <a:off x="310613" y="2807932"/>
            <a:ext cx="11037062" cy="821968"/>
            <a:chOff x="310613" y="2995107"/>
            <a:chExt cx="11037062" cy="821968"/>
          </a:xfrm>
        </p:grpSpPr>
        <p:sp>
          <p:nvSpPr>
            <p:cNvPr id="322" name="Google Shape;322;g4d07402968f14087_1668"/>
            <p:cNvSpPr/>
            <p:nvPr/>
          </p:nvSpPr>
          <p:spPr>
            <a:xfrm>
              <a:off x="310613" y="3004464"/>
              <a:ext cx="647160" cy="659270"/>
            </a:xfrm>
            <a:custGeom>
              <a:rect b="b" l="l" r="r" t="t"/>
              <a:pathLst>
                <a:path extrusionOk="0" h="2539" w="2540">
                  <a:moveTo>
                    <a:pt x="2539" y="1269"/>
                  </a:moveTo>
                  <a:lnTo>
                    <a:pt x="2539" y="1269"/>
                  </a:lnTo>
                  <a:cubicBezTo>
                    <a:pt x="2539" y="1970"/>
                    <a:pt x="1970" y="2538"/>
                    <a:pt x="1269" y="2538"/>
                  </a:cubicBezTo>
                  <a:lnTo>
                    <a:pt x="1269" y="2538"/>
                  </a:lnTo>
                  <a:cubicBezTo>
                    <a:pt x="569" y="2538"/>
                    <a:pt x="0" y="1970"/>
                    <a:pt x="0" y="1269"/>
                  </a:cubicBezTo>
                  <a:lnTo>
                    <a:pt x="0" y="1269"/>
                  </a:lnTo>
                  <a:cubicBezTo>
                    <a:pt x="0" y="568"/>
                    <a:pt x="569" y="0"/>
                    <a:pt x="1269" y="0"/>
                  </a:cubicBezTo>
                  <a:lnTo>
                    <a:pt x="1269" y="0"/>
                  </a:lnTo>
                  <a:cubicBezTo>
                    <a:pt x="1970" y="0"/>
                    <a:pt x="2539" y="568"/>
                    <a:pt x="2539" y="1269"/>
                  </a:cubicBezTo>
                </a:path>
              </a:pathLst>
            </a:custGeom>
            <a:solidFill>
              <a:srgbClr val="A6B808"/>
            </a:solidFill>
            <a:ln>
              <a:noFill/>
            </a:ln>
          </p:spPr>
          <p:txBody>
            <a:bodyPr anchorCtr="0" anchor="ctr" bIns="12875" lIns="25725" spcFirstLastPara="1" rIns="25725" wrap="square" tIns="12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23" name="Google Shape;323;g4d07402968f14087_1668"/>
            <p:cNvSpPr txBox="1"/>
            <p:nvPr/>
          </p:nvSpPr>
          <p:spPr>
            <a:xfrm>
              <a:off x="1143444" y="2995107"/>
              <a:ext cx="1045500" cy="51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12875" lIns="25725" spcFirstLastPara="1" rIns="25725" wrap="square" tIns="128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Q&amp;A</a:t>
              </a:r>
              <a:endParaRPr b="1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1" sz="1600"/>
            </a:p>
          </p:txBody>
        </p:sp>
        <p:sp>
          <p:nvSpPr>
            <p:cNvPr id="324" name="Google Shape;324;g4d07402968f14087_1668"/>
            <p:cNvSpPr txBox="1"/>
            <p:nvPr/>
          </p:nvSpPr>
          <p:spPr>
            <a:xfrm>
              <a:off x="1143475" y="3261475"/>
              <a:ext cx="10204200" cy="55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875" lIns="25725" spcFirstLastPara="1" rIns="25725" wrap="square" tIns="1287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Any questions that we cannot answer due to complexity or time restrictions will be dealt with by a post event </a:t>
              </a:r>
              <a:r>
                <a:rPr lang="en-US" sz="1600"/>
                <a:t> Q&amp;A</a:t>
              </a:r>
              <a:r>
                <a:rPr b="0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which will be shared with you after the event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g4d07402968f14087_1668"/>
            <p:cNvSpPr/>
            <p:nvPr/>
          </p:nvSpPr>
          <p:spPr>
            <a:xfrm>
              <a:off x="470287" y="3137441"/>
              <a:ext cx="331218" cy="371692"/>
            </a:xfrm>
            <a:custGeom>
              <a:rect b="b" l="l" r="r" t="t"/>
              <a:pathLst>
                <a:path extrusionOk="0" h="182202" w="170292">
                  <a:moveTo>
                    <a:pt x="45085" y="93663"/>
                  </a:moveTo>
                  <a:lnTo>
                    <a:pt x="84363" y="93663"/>
                  </a:lnTo>
                  <a:cubicBezTo>
                    <a:pt x="89408" y="93663"/>
                    <a:pt x="94093" y="98454"/>
                    <a:pt x="94093" y="103613"/>
                  </a:cubicBezTo>
                  <a:cubicBezTo>
                    <a:pt x="94093" y="109141"/>
                    <a:pt x="89408" y="113932"/>
                    <a:pt x="84363" y="113932"/>
                  </a:cubicBezTo>
                  <a:lnTo>
                    <a:pt x="45085" y="113932"/>
                  </a:lnTo>
                  <a:cubicBezTo>
                    <a:pt x="40040" y="113932"/>
                    <a:pt x="35715" y="109141"/>
                    <a:pt x="35715" y="103613"/>
                  </a:cubicBezTo>
                  <a:cubicBezTo>
                    <a:pt x="35715" y="98454"/>
                    <a:pt x="40040" y="93663"/>
                    <a:pt x="45085" y="93663"/>
                  </a:cubicBezTo>
                  <a:close/>
                  <a:moveTo>
                    <a:pt x="45116" y="63500"/>
                  </a:moveTo>
                  <a:lnTo>
                    <a:pt x="127191" y="63500"/>
                  </a:lnTo>
                  <a:cubicBezTo>
                    <a:pt x="132615" y="63500"/>
                    <a:pt x="136954" y="67656"/>
                    <a:pt x="136954" y="72852"/>
                  </a:cubicBezTo>
                  <a:cubicBezTo>
                    <a:pt x="136954" y="78047"/>
                    <a:pt x="132615" y="82204"/>
                    <a:pt x="127191" y="82204"/>
                  </a:cubicBezTo>
                  <a:lnTo>
                    <a:pt x="45116" y="82204"/>
                  </a:lnTo>
                  <a:cubicBezTo>
                    <a:pt x="40054" y="82204"/>
                    <a:pt x="35715" y="78047"/>
                    <a:pt x="35715" y="72852"/>
                  </a:cubicBezTo>
                  <a:cubicBezTo>
                    <a:pt x="35715" y="67656"/>
                    <a:pt x="40054" y="63500"/>
                    <a:pt x="45116" y="63500"/>
                  </a:cubicBezTo>
                  <a:close/>
                  <a:moveTo>
                    <a:pt x="85109" y="19483"/>
                  </a:moveTo>
                  <a:cubicBezTo>
                    <a:pt x="49014" y="19483"/>
                    <a:pt x="19777" y="48708"/>
                    <a:pt x="19777" y="85148"/>
                  </a:cubicBezTo>
                  <a:cubicBezTo>
                    <a:pt x="19777" y="99941"/>
                    <a:pt x="24831" y="114733"/>
                    <a:pt x="34215" y="126279"/>
                  </a:cubicBezTo>
                  <a:cubicBezTo>
                    <a:pt x="36742" y="129526"/>
                    <a:pt x="37103" y="133134"/>
                    <a:pt x="35659" y="136381"/>
                  </a:cubicBezTo>
                  <a:lnTo>
                    <a:pt x="28440" y="154060"/>
                  </a:lnTo>
                  <a:lnTo>
                    <a:pt x="50097" y="144680"/>
                  </a:lnTo>
                  <a:cubicBezTo>
                    <a:pt x="52623" y="143597"/>
                    <a:pt x="55511" y="143597"/>
                    <a:pt x="58038" y="144680"/>
                  </a:cubicBezTo>
                  <a:cubicBezTo>
                    <a:pt x="66700" y="148648"/>
                    <a:pt x="75724" y="150452"/>
                    <a:pt x="85109" y="150452"/>
                  </a:cubicBezTo>
                  <a:cubicBezTo>
                    <a:pt x="121203" y="150452"/>
                    <a:pt x="150440" y="121228"/>
                    <a:pt x="150440" y="85148"/>
                  </a:cubicBezTo>
                  <a:cubicBezTo>
                    <a:pt x="150440" y="48708"/>
                    <a:pt x="121203" y="19483"/>
                    <a:pt x="85109" y="19483"/>
                  </a:cubicBezTo>
                  <a:close/>
                  <a:moveTo>
                    <a:pt x="85109" y="0"/>
                  </a:moveTo>
                  <a:cubicBezTo>
                    <a:pt x="132032" y="0"/>
                    <a:pt x="170292" y="38245"/>
                    <a:pt x="170292" y="85148"/>
                  </a:cubicBezTo>
                  <a:cubicBezTo>
                    <a:pt x="170292" y="132052"/>
                    <a:pt x="132032" y="169935"/>
                    <a:pt x="85109" y="169935"/>
                  </a:cubicBezTo>
                  <a:cubicBezTo>
                    <a:pt x="74280" y="169935"/>
                    <a:pt x="63813" y="168131"/>
                    <a:pt x="54067" y="164163"/>
                  </a:cubicBezTo>
                  <a:lnTo>
                    <a:pt x="13641" y="181481"/>
                  </a:lnTo>
                  <a:cubicBezTo>
                    <a:pt x="12558" y="181842"/>
                    <a:pt x="11115" y="182202"/>
                    <a:pt x="10032" y="182202"/>
                  </a:cubicBezTo>
                  <a:cubicBezTo>
                    <a:pt x="7505" y="182202"/>
                    <a:pt x="4617" y="181481"/>
                    <a:pt x="2813" y="179316"/>
                  </a:cubicBezTo>
                  <a:cubicBezTo>
                    <a:pt x="286" y="176790"/>
                    <a:pt x="-797" y="172461"/>
                    <a:pt x="647" y="168492"/>
                  </a:cubicBezTo>
                  <a:lnTo>
                    <a:pt x="15446" y="134216"/>
                  </a:lnTo>
                  <a:cubicBezTo>
                    <a:pt x="5339" y="119785"/>
                    <a:pt x="286" y="102827"/>
                    <a:pt x="286" y="85148"/>
                  </a:cubicBezTo>
                  <a:cubicBezTo>
                    <a:pt x="286" y="38245"/>
                    <a:pt x="38186" y="0"/>
                    <a:pt x="85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737572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326" name="Google Shape;326;g4d07402968f14087_1668"/>
          <p:cNvGrpSpPr/>
          <p:nvPr/>
        </p:nvGrpSpPr>
        <p:grpSpPr>
          <a:xfrm>
            <a:off x="364500" y="3895843"/>
            <a:ext cx="10823619" cy="1105182"/>
            <a:chOff x="417800" y="5395968"/>
            <a:chExt cx="10823619" cy="1105182"/>
          </a:xfrm>
        </p:grpSpPr>
        <p:sp>
          <p:nvSpPr>
            <p:cNvPr id="327" name="Google Shape;327;g4d07402968f14087_1668"/>
            <p:cNvSpPr txBox="1"/>
            <p:nvPr/>
          </p:nvSpPr>
          <p:spPr>
            <a:xfrm>
              <a:off x="1143450" y="5395968"/>
              <a:ext cx="3443400" cy="27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12875" lIns="25725" spcFirstLastPara="1" rIns="25725" wrap="square" tIns="128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Timekeeping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g4d07402968f14087_1668"/>
            <p:cNvSpPr txBox="1"/>
            <p:nvPr/>
          </p:nvSpPr>
          <p:spPr>
            <a:xfrm>
              <a:off x="1143419" y="5662350"/>
              <a:ext cx="10098000" cy="8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875" lIns="25725" spcFirstLastPara="1" rIns="25725" wrap="square" tIns="1287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Given we have limited time</a:t>
              </a:r>
              <a:r>
                <a:rPr lang="en-US" sz="1600"/>
                <a:t> </a:t>
              </a:r>
              <a:r>
                <a:rPr b="0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we may</a:t>
              </a:r>
              <a:r>
                <a:rPr lang="en-US" sz="1600"/>
                <a:t> not be able to respond to all questions in the chat.  </a:t>
              </a:r>
              <a:r>
                <a:rPr b="0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Please don’t worry </a:t>
              </a:r>
              <a:r>
                <a:rPr lang="en-US" sz="1600"/>
                <a:t>we will include these in a post event FAQ and you will also be able to contact us after the event to ask questions or to provide feedback </a:t>
              </a:r>
              <a:endParaRPr b="0" i="0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g4d07402968f14087_1668"/>
            <p:cNvSpPr/>
            <p:nvPr/>
          </p:nvSpPr>
          <p:spPr>
            <a:xfrm>
              <a:off x="417800" y="5436225"/>
              <a:ext cx="593257" cy="555546"/>
            </a:xfrm>
            <a:custGeom>
              <a:rect b="b" l="l" r="r" t="t"/>
              <a:pathLst>
                <a:path extrusionOk="0" h="169503" w="169502">
                  <a:moveTo>
                    <a:pt x="83153" y="23812"/>
                  </a:moveTo>
                  <a:cubicBezTo>
                    <a:pt x="88217" y="23812"/>
                    <a:pt x="92919" y="28150"/>
                    <a:pt x="92919" y="33573"/>
                  </a:cubicBezTo>
                  <a:lnTo>
                    <a:pt x="92919" y="76593"/>
                  </a:lnTo>
                  <a:lnTo>
                    <a:pt x="120047" y="76593"/>
                  </a:lnTo>
                  <a:cubicBezTo>
                    <a:pt x="125473" y="76593"/>
                    <a:pt x="129814" y="80931"/>
                    <a:pt x="129814" y="86715"/>
                  </a:cubicBezTo>
                  <a:cubicBezTo>
                    <a:pt x="129814" y="91776"/>
                    <a:pt x="125473" y="96476"/>
                    <a:pt x="120047" y="96476"/>
                  </a:cubicBezTo>
                  <a:lnTo>
                    <a:pt x="83153" y="96476"/>
                  </a:lnTo>
                  <a:cubicBezTo>
                    <a:pt x="77727" y="96476"/>
                    <a:pt x="73025" y="91415"/>
                    <a:pt x="73025" y="86353"/>
                  </a:cubicBezTo>
                  <a:lnTo>
                    <a:pt x="73025" y="33573"/>
                  </a:lnTo>
                  <a:cubicBezTo>
                    <a:pt x="73025" y="28150"/>
                    <a:pt x="77366" y="23812"/>
                    <a:pt x="83153" y="23812"/>
                  </a:cubicBezTo>
                  <a:close/>
                  <a:moveTo>
                    <a:pt x="84571" y="19392"/>
                  </a:moveTo>
                  <a:cubicBezTo>
                    <a:pt x="48583" y="19392"/>
                    <a:pt x="19433" y="48840"/>
                    <a:pt x="19433" y="84752"/>
                  </a:cubicBezTo>
                  <a:cubicBezTo>
                    <a:pt x="19433" y="121022"/>
                    <a:pt x="48583" y="150111"/>
                    <a:pt x="84571" y="150111"/>
                  </a:cubicBezTo>
                  <a:cubicBezTo>
                    <a:pt x="120919" y="150111"/>
                    <a:pt x="150069" y="121022"/>
                    <a:pt x="150069" y="84752"/>
                  </a:cubicBezTo>
                  <a:cubicBezTo>
                    <a:pt x="150069" y="48840"/>
                    <a:pt x="120919" y="19392"/>
                    <a:pt x="84571" y="19392"/>
                  </a:cubicBezTo>
                  <a:close/>
                  <a:moveTo>
                    <a:pt x="84571" y="0"/>
                  </a:moveTo>
                  <a:cubicBezTo>
                    <a:pt x="131715" y="0"/>
                    <a:pt x="169502" y="38067"/>
                    <a:pt x="169502" y="84752"/>
                  </a:cubicBezTo>
                  <a:cubicBezTo>
                    <a:pt x="169502" y="131437"/>
                    <a:pt x="131715" y="169503"/>
                    <a:pt x="84571" y="169503"/>
                  </a:cubicBezTo>
                  <a:cubicBezTo>
                    <a:pt x="37787" y="169503"/>
                    <a:pt x="0" y="131437"/>
                    <a:pt x="0" y="84752"/>
                  </a:cubicBezTo>
                  <a:cubicBezTo>
                    <a:pt x="0" y="38067"/>
                    <a:pt x="37787" y="0"/>
                    <a:pt x="845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rgbClr val="737572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330" name="Google Shape;330;g4d07402968f14087_1668"/>
          <p:cNvSpPr txBox="1"/>
          <p:nvPr/>
        </p:nvSpPr>
        <p:spPr>
          <a:xfrm>
            <a:off x="970500" y="5043450"/>
            <a:ext cx="10681200" cy="8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Slides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slides will be available on the RM6392 pipeline page on the CCS website after the event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1" name="Google Shape;331;g4d07402968f14087_1668"/>
          <p:cNvGrpSpPr/>
          <p:nvPr/>
        </p:nvGrpSpPr>
        <p:grpSpPr>
          <a:xfrm>
            <a:off x="310613" y="5040206"/>
            <a:ext cx="647160" cy="659270"/>
            <a:chOff x="310613" y="1639531"/>
            <a:chExt cx="647160" cy="659270"/>
          </a:xfrm>
        </p:grpSpPr>
        <p:sp>
          <p:nvSpPr>
            <p:cNvPr id="332" name="Google Shape;332;g4d07402968f14087_1668"/>
            <p:cNvSpPr/>
            <p:nvPr/>
          </p:nvSpPr>
          <p:spPr>
            <a:xfrm>
              <a:off x="310613" y="1639531"/>
              <a:ext cx="647160" cy="659270"/>
            </a:xfrm>
            <a:custGeom>
              <a:rect b="b" l="l" r="r" t="t"/>
              <a:pathLst>
                <a:path extrusionOk="0" h="2540" w="2540">
                  <a:moveTo>
                    <a:pt x="2539" y="1269"/>
                  </a:moveTo>
                  <a:lnTo>
                    <a:pt x="2539" y="1269"/>
                  </a:lnTo>
                  <a:cubicBezTo>
                    <a:pt x="2539" y="1971"/>
                    <a:pt x="1970" y="2539"/>
                    <a:pt x="1269" y="2539"/>
                  </a:cubicBezTo>
                  <a:lnTo>
                    <a:pt x="1269" y="2539"/>
                  </a:lnTo>
                  <a:cubicBezTo>
                    <a:pt x="569" y="2539"/>
                    <a:pt x="0" y="1971"/>
                    <a:pt x="0" y="1269"/>
                  </a:cubicBezTo>
                  <a:lnTo>
                    <a:pt x="0" y="1269"/>
                  </a:lnTo>
                  <a:cubicBezTo>
                    <a:pt x="0" y="568"/>
                    <a:pt x="569" y="0"/>
                    <a:pt x="1269" y="0"/>
                  </a:cubicBezTo>
                  <a:lnTo>
                    <a:pt x="1269" y="0"/>
                  </a:lnTo>
                  <a:cubicBezTo>
                    <a:pt x="1970" y="0"/>
                    <a:pt x="2539" y="568"/>
                    <a:pt x="2539" y="1269"/>
                  </a:cubicBezTo>
                </a:path>
              </a:pathLst>
            </a:custGeom>
            <a:solidFill>
              <a:srgbClr val="B02B20"/>
            </a:solidFill>
            <a:ln>
              <a:noFill/>
            </a:ln>
          </p:spPr>
          <p:txBody>
            <a:bodyPr anchorCtr="0" anchor="ctr" bIns="12875" lIns="25725" spcFirstLastPara="1" rIns="25725" wrap="square" tIns="12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33" name="Google Shape;333;g4d07402968f14087_1668"/>
            <p:cNvSpPr/>
            <p:nvPr/>
          </p:nvSpPr>
          <p:spPr>
            <a:xfrm>
              <a:off x="510131" y="1844781"/>
              <a:ext cx="251523" cy="248768"/>
            </a:xfrm>
            <a:custGeom>
              <a:rect b="b" l="l" r="r" t="t"/>
              <a:pathLst>
                <a:path extrusionOk="0" h="174268" w="179020">
                  <a:moveTo>
                    <a:pt x="169069" y="115887"/>
                  </a:moveTo>
                  <a:cubicBezTo>
                    <a:pt x="174597" y="115887"/>
                    <a:pt x="179020" y="120212"/>
                    <a:pt x="179020" y="125617"/>
                  </a:cubicBezTo>
                  <a:lnTo>
                    <a:pt x="179020" y="164535"/>
                  </a:lnTo>
                  <a:cubicBezTo>
                    <a:pt x="179020" y="169941"/>
                    <a:pt x="174597" y="174265"/>
                    <a:pt x="169069" y="174265"/>
                  </a:cubicBezTo>
                  <a:cubicBezTo>
                    <a:pt x="163541" y="174265"/>
                    <a:pt x="158750" y="169941"/>
                    <a:pt x="158750" y="164535"/>
                  </a:cubicBezTo>
                  <a:lnTo>
                    <a:pt x="158750" y="125617"/>
                  </a:lnTo>
                  <a:cubicBezTo>
                    <a:pt x="158750" y="120212"/>
                    <a:pt x="163541" y="115887"/>
                    <a:pt x="169069" y="115887"/>
                  </a:cubicBezTo>
                  <a:close/>
                  <a:moveTo>
                    <a:pt x="116313" y="77787"/>
                  </a:moveTo>
                  <a:cubicBezTo>
                    <a:pt x="121841" y="77787"/>
                    <a:pt x="126632" y="82075"/>
                    <a:pt x="126632" y="87435"/>
                  </a:cubicBezTo>
                  <a:lnTo>
                    <a:pt x="126632" y="164620"/>
                  </a:lnTo>
                  <a:cubicBezTo>
                    <a:pt x="126632" y="169980"/>
                    <a:pt x="121841" y="174268"/>
                    <a:pt x="116313" y="174268"/>
                  </a:cubicBezTo>
                  <a:cubicBezTo>
                    <a:pt x="110785" y="174268"/>
                    <a:pt x="106363" y="169980"/>
                    <a:pt x="106363" y="164620"/>
                  </a:cubicBezTo>
                  <a:lnTo>
                    <a:pt x="106363" y="87435"/>
                  </a:lnTo>
                  <a:cubicBezTo>
                    <a:pt x="106363" y="82075"/>
                    <a:pt x="110785" y="77787"/>
                    <a:pt x="116313" y="77787"/>
                  </a:cubicBezTo>
                  <a:close/>
                  <a:moveTo>
                    <a:pt x="63926" y="38100"/>
                  </a:moveTo>
                  <a:cubicBezTo>
                    <a:pt x="69822" y="38100"/>
                    <a:pt x="74245" y="42423"/>
                    <a:pt x="74245" y="47826"/>
                  </a:cubicBezTo>
                  <a:lnTo>
                    <a:pt x="74245" y="164539"/>
                  </a:lnTo>
                  <a:cubicBezTo>
                    <a:pt x="74245" y="169942"/>
                    <a:pt x="69822" y="174265"/>
                    <a:pt x="63926" y="174265"/>
                  </a:cubicBezTo>
                  <a:cubicBezTo>
                    <a:pt x="58766" y="174265"/>
                    <a:pt x="53975" y="169942"/>
                    <a:pt x="53975" y="164539"/>
                  </a:cubicBezTo>
                  <a:lnTo>
                    <a:pt x="53975" y="47826"/>
                  </a:lnTo>
                  <a:cubicBezTo>
                    <a:pt x="53975" y="42423"/>
                    <a:pt x="58766" y="38100"/>
                    <a:pt x="63926" y="38100"/>
                  </a:cubicBezTo>
                  <a:close/>
                  <a:moveTo>
                    <a:pt x="9352" y="0"/>
                  </a:moveTo>
                  <a:cubicBezTo>
                    <a:pt x="14548" y="0"/>
                    <a:pt x="18704" y="4303"/>
                    <a:pt x="18704" y="9682"/>
                  </a:cubicBezTo>
                  <a:lnTo>
                    <a:pt x="18704" y="164585"/>
                  </a:lnTo>
                  <a:cubicBezTo>
                    <a:pt x="18704" y="169964"/>
                    <a:pt x="14548" y="174267"/>
                    <a:pt x="9352" y="174267"/>
                  </a:cubicBezTo>
                  <a:cubicBezTo>
                    <a:pt x="4157" y="174267"/>
                    <a:pt x="0" y="169964"/>
                    <a:pt x="0" y="164585"/>
                  </a:cubicBezTo>
                  <a:lnTo>
                    <a:pt x="0" y="9682"/>
                  </a:lnTo>
                  <a:cubicBezTo>
                    <a:pt x="0" y="4303"/>
                    <a:pt x="4157" y="0"/>
                    <a:pt x="9352" y="0"/>
                  </a:cubicBezTo>
                  <a:close/>
                </a:path>
              </a:pathLst>
            </a:custGeom>
            <a:solidFill>
              <a:srgbClr val="B02B20"/>
            </a:solidFill>
            <a:ln>
              <a:noFill/>
            </a:ln>
          </p:spPr>
          <p:txBody>
            <a:bodyPr anchorCtr="0" anchor="ctr" bIns="12875" lIns="25725" spcFirstLastPara="1" rIns="25725" wrap="square" tIns="128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100" u="none" cap="none" strike="noStrike">
                <a:solidFill>
                  <a:srgbClr val="0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pic>
        <p:nvPicPr>
          <p:cNvPr descr="Business Presentation Icon (provided by Getty Images)" id="334" name="Google Shape;334;g4d07402968f14087_16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074" y="5105400"/>
            <a:ext cx="439798" cy="439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"/>
          <p:cNvSpPr txBox="1"/>
          <p:nvPr>
            <p:ph type="ctrTitle"/>
          </p:nvPr>
        </p:nvSpPr>
        <p:spPr>
          <a:xfrm>
            <a:off x="299150" y="1198200"/>
            <a:ext cx="3664500" cy="20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Crown Commercial Service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344" name="Google Shape;34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4678" y="5590852"/>
            <a:ext cx="1062045" cy="883296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5"/>
          <p:cNvSpPr txBox="1"/>
          <p:nvPr>
            <p:ph type="ctrTitle"/>
          </p:nvPr>
        </p:nvSpPr>
        <p:spPr>
          <a:xfrm>
            <a:off x="4178725" y="576072"/>
            <a:ext cx="7252500" cy="48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Crown Commercial Service (CCS) connects public and private sectors to achieve the best commercial and procurement outcomes for the UK and its citizens. We call this </a:t>
            </a:r>
            <a:r>
              <a:rPr b="1" lang="en-US"/>
              <a:t>value for the nation</a:t>
            </a:r>
            <a:r>
              <a:rPr lang="en-US"/>
              <a:t>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/>
              <a:t>Across the whole of the public sector, organisations are faced with:</a:t>
            </a:r>
            <a:endParaRPr/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increased demand for public services</a:t>
            </a:r>
            <a:endParaRPr/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continued financial challenges</a:t>
            </a:r>
            <a:endParaRPr/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expectations of public services that are higher than ever before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/>
              <a:t>As the UK's central commercial and procurement organisation, we:</a:t>
            </a:r>
            <a:endParaRPr/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use our commercial expertise to help customers to buy what they need and achieve best value</a:t>
            </a:r>
            <a:endParaRPr/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/>
              <a:t>ensure customers can focus on what matters most: providing essential public services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rPr lang="en-US"/>
              <a:t>Together we can strengthen the economy and society, and support government missions and policy objectives.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346" name="Google Shape;346;p5"/>
          <p:cNvSpPr txBox="1"/>
          <p:nvPr>
            <p:ph idx="2" type="ctrTitle"/>
          </p:nvPr>
        </p:nvSpPr>
        <p:spPr>
          <a:xfrm>
            <a:off x="457200" y="576072"/>
            <a:ext cx="3056400" cy="15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rgbClr val="262626"/>
                </a:solidFill>
              </a:rPr>
              <a:t>Value for the nation</a:t>
            </a:r>
            <a:endParaRPr>
              <a:solidFill>
                <a:srgbClr val="262626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"/>
          <p:cNvSpPr txBox="1"/>
          <p:nvPr>
            <p:ph idx="4294967295" type="ctrTitle"/>
          </p:nvPr>
        </p:nvSpPr>
        <p:spPr>
          <a:xfrm>
            <a:off x="3772975" y="2164775"/>
            <a:ext cx="7014000" cy="424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6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Placing customers at the heart of everything we do in:</a:t>
            </a:r>
            <a:endParaRPr b="1" i="0" sz="1600" u="none" cap="none" strike="noStrike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9552" lvl="0" marL="70612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31F2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devolved administrations</a:t>
            </a:r>
            <a:endParaRPr b="0" i="0" sz="1600" u="none" cap="none" strike="noStrike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9552" lvl="0" marL="70612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health</a:t>
            </a:r>
            <a:endParaRPr b="0" i="0" sz="1600" u="none" cap="none" strike="noStrike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9552" lvl="0" marL="70612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education</a:t>
            </a:r>
            <a:endParaRPr b="0" i="0" sz="1600" u="none" cap="none" strike="noStrike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9552" lvl="0" marL="70612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charities / third sector</a:t>
            </a:r>
            <a:endParaRPr b="0" i="0" sz="1600" u="none" cap="none" strike="noStrike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9552" lvl="0" marL="70612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emergency services</a:t>
            </a:r>
            <a:endParaRPr b="0" i="0" sz="1600" u="none" cap="none" strike="noStrike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9552" lvl="0" marL="70612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social housing </a:t>
            </a:r>
            <a:endParaRPr b="0" i="0" sz="1600" u="none" cap="none" strike="noStrike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9552" lvl="0" marL="70612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local government</a:t>
            </a:r>
            <a:endParaRPr b="0" i="0" sz="1600" u="none" cap="none" strike="noStrike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9552" lvl="0" marL="70612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government departments</a:t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7"/>
          <p:cNvSpPr txBox="1"/>
          <p:nvPr>
            <p:ph idx="4294967295" type="ctrTitle"/>
          </p:nvPr>
        </p:nvSpPr>
        <p:spPr>
          <a:xfrm>
            <a:off x="3652475" y="853550"/>
            <a:ext cx="7475700" cy="8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12700" lvl="0" marL="0" marR="5080" rtl="0" algn="l">
              <a:lnSpc>
                <a:spcPct val="1008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Arial"/>
              <a:buNone/>
            </a:pPr>
            <a:r>
              <a:rPr b="1" i="0" lang="en-US" sz="32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Creating value across the nation</a:t>
            </a:r>
            <a:r>
              <a:rPr b="1" i="0" lang="en-US" sz="38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3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8"/>
          <p:cNvSpPr txBox="1"/>
          <p:nvPr>
            <p:ph type="ctrTitle"/>
          </p:nvPr>
        </p:nvSpPr>
        <p:spPr>
          <a:xfrm>
            <a:off x="299150" y="1198200"/>
            <a:ext cx="3664500" cy="20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The Fleet Category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9"/>
          <p:cNvSpPr txBox="1"/>
          <p:nvPr>
            <p:ph idx="2" type="ctrTitle"/>
          </p:nvPr>
        </p:nvSpPr>
        <p:spPr>
          <a:xfrm>
            <a:off x="457200" y="576072"/>
            <a:ext cx="3056400" cy="15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b="1" lang="en-US" sz="3200">
                <a:solidFill>
                  <a:schemeClr val="dk1"/>
                </a:solidFill>
              </a:rPr>
              <a:t>The Fleet Category Strategy</a:t>
            </a:r>
            <a:endParaRPr/>
          </a:p>
        </p:txBody>
      </p:sp>
      <p:pic>
        <p:nvPicPr>
          <p:cNvPr id="363" name="Google Shape;363;p9"/>
          <p:cNvPicPr preferRelativeResize="0"/>
          <p:nvPr/>
        </p:nvPicPr>
        <p:blipFill rotWithShape="1">
          <a:blip r:embed="rId3">
            <a:alphaModFix amt="94000"/>
          </a:blip>
          <a:srcRect b="0" l="0" r="0" t="0"/>
          <a:stretch/>
        </p:blipFill>
        <p:spPr>
          <a:xfrm>
            <a:off x="7942537" y="320838"/>
            <a:ext cx="4133850" cy="2037767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9"/>
          <p:cNvSpPr txBox="1"/>
          <p:nvPr>
            <p:ph type="ctrTitle"/>
          </p:nvPr>
        </p:nvSpPr>
        <p:spPr>
          <a:xfrm>
            <a:off x="4191725" y="2602499"/>
            <a:ext cx="7253400" cy="3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>
                <a:solidFill>
                  <a:schemeClr val="dk1"/>
                </a:solidFill>
              </a:rPr>
              <a:t>Our Strategy:</a:t>
            </a:r>
            <a:endParaRPr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 Total Fleet Solutions for public sector buyers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 commercial expertise and market insight to enable effective fleet management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 whole life costing to support best value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help the government and wider public sector meet its policy objectives, for example environmental, social value</a:t>
            </a:r>
            <a:r>
              <a:rPr lang="en-US"/>
              <a:t> 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CS 2025 slide deck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6B808"/>
      </a:accent1>
      <a:accent2>
        <a:srgbClr val="699AFF"/>
      </a:accent2>
      <a:accent3>
        <a:srgbClr val="FFC300"/>
      </a:accent3>
      <a:accent4>
        <a:srgbClr val="930047"/>
      </a:accent4>
      <a:accent5>
        <a:srgbClr val="B4CCFF"/>
      </a:accent5>
      <a:accent6>
        <a:srgbClr val="D2DB83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Martina Corrin</dc:creator>
</cp:coreProperties>
</file>